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3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4" y="16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E42E55-C431-4ACB-A1EF-45FDB464EC47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DD8079C-380C-4876-A9E6-95B8CCE1F3DE}">
      <dgm:prSet/>
      <dgm:spPr/>
      <dgm:t>
        <a:bodyPr/>
        <a:lstStyle/>
        <a:p>
          <a:r>
            <a:rPr lang="en-US" b="1"/>
            <a:t>Consumer-grade LiDAR and photogrammetry technology</a:t>
          </a:r>
          <a:endParaRPr lang="en-US"/>
        </a:p>
      </dgm:t>
    </dgm:pt>
    <dgm:pt modelId="{ECE01304-A260-434D-B136-406E9F086AC2}" type="parTrans" cxnId="{87D2B086-A75F-48B7-82CD-721CA50FCDCD}">
      <dgm:prSet/>
      <dgm:spPr/>
      <dgm:t>
        <a:bodyPr/>
        <a:lstStyle/>
        <a:p>
          <a:endParaRPr lang="en-US"/>
        </a:p>
      </dgm:t>
    </dgm:pt>
    <dgm:pt modelId="{B35B5E08-A2DD-4CEB-9B4C-204E36C349E3}" type="sibTrans" cxnId="{87D2B086-A75F-48B7-82CD-721CA50FCDCD}">
      <dgm:prSet/>
      <dgm:spPr/>
      <dgm:t>
        <a:bodyPr/>
        <a:lstStyle/>
        <a:p>
          <a:endParaRPr lang="en-US"/>
        </a:p>
      </dgm:t>
    </dgm:pt>
    <dgm:pt modelId="{AAF3D7ED-2A60-4D66-93B6-BA4DEA821B1B}">
      <dgm:prSet/>
      <dgm:spPr/>
      <dgm:t>
        <a:bodyPr/>
        <a:lstStyle/>
        <a:p>
          <a:r>
            <a:rPr lang="en-US" dirty="0"/>
            <a:t>iPhone 16 Pro LiDAR scanner</a:t>
          </a:r>
        </a:p>
      </dgm:t>
    </dgm:pt>
    <dgm:pt modelId="{7D436A92-EECA-451C-BFF9-6E3F292406B0}" type="parTrans" cxnId="{7A2E3037-9CEF-4F58-B931-FB059087D725}">
      <dgm:prSet/>
      <dgm:spPr/>
      <dgm:t>
        <a:bodyPr/>
        <a:lstStyle/>
        <a:p>
          <a:endParaRPr lang="en-US"/>
        </a:p>
      </dgm:t>
    </dgm:pt>
    <dgm:pt modelId="{6DF828B9-D90F-4A72-BD5D-E41C525AA1B5}" type="sibTrans" cxnId="{7A2E3037-9CEF-4F58-B931-FB059087D725}">
      <dgm:prSet/>
      <dgm:spPr/>
      <dgm:t>
        <a:bodyPr/>
        <a:lstStyle/>
        <a:p>
          <a:endParaRPr lang="en-US"/>
        </a:p>
      </dgm:t>
    </dgm:pt>
    <dgm:pt modelId="{7DBC012B-6126-44CC-AF10-29FE92DF2529}">
      <dgm:prSet/>
      <dgm:spPr/>
      <dgm:t>
        <a:bodyPr/>
        <a:lstStyle/>
        <a:p>
          <a:r>
            <a:rPr lang="en-US" dirty="0"/>
            <a:t>Generate accurate 3D models for assessment</a:t>
          </a:r>
        </a:p>
      </dgm:t>
    </dgm:pt>
    <dgm:pt modelId="{B8628F64-0228-44D5-B9C8-3591CF6A6907}" type="parTrans" cxnId="{79540A4A-1DB7-4C91-AC56-DB44687EBCC1}">
      <dgm:prSet/>
      <dgm:spPr/>
      <dgm:t>
        <a:bodyPr/>
        <a:lstStyle/>
        <a:p>
          <a:endParaRPr lang="en-US"/>
        </a:p>
      </dgm:t>
    </dgm:pt>
    <dgm:pt modelId="{0EE39208-2B24-4ED4-B0E4-3C2D7C075CF4}" type="sibTrans" cxnId="{79540A4A-1DB7-4C91-AC56-DB44687EBCC1}">
      <dgm:prSet/>
      <dgm:spPr/>
      <dgm:t>
        <a:bodyPr/>
        <a:lstStyle/>
        <a:p>
          <a:endParaRPr lang="en-US"/>
        </a:p>
      </dgm:t>
    </dgm:pt>
    <dgm:pt modelId="{129044D2-31B3-4233-BF41-2FA197DC84C3}">
      <dgm:prSet/>
      <dgm:spPr/>
      <dgm:t>
        <a:bodyPr/>
        <a:lstStyle/>
        <a:p>
          <a:r>
            <a:rPr lang="en-US"/>
            <a:t>Significantly reduces cost and time requirements</a:t>
          </a:r>
        </a:p>
      </dgm:t>
    </dgm:pt>
    <dgm:pt modelId="{9A2380E1-1E9B-4258-BE77-E2E5C23A4A9D}" type="parTrans" cxnId="{43BC964E-C8E3-426A-AF78-8CC7A161C619}">
      <dgm:prSet/>
      <dgm:spPr/>
      <dgm:t>
        <a:bodyPr/>
        <a:lstStyle/>
        <a:p>
          <a:endParaRPr lang="en-US"/>
        </a:p>
      </dgm:t>
    </dgm:pt>
    <dgm:pt modelId="{F9725DF6-4A73-43EF-8E5D-5E4B34F02A01}" type="sibTrans" cxnId="{43BC964E-C8E3-426A-AF78-8CC7A161C619}">
      <dgm:prSet/>
      <dgm:spPr/>
      <dgm:t>
        <a:bodyPr/>
        <a:lstStyle/>
        <a:p>
          <a:endParaRPr lang="en-US"/>
        </a:p>
      </dgm:t>
    </dgm:pt>
    <dgm:pt modelId="{EE5A1AD4-57E9-4D73-A32C-F9D4D20932EE}">
      <dgm:prSet/>
      <dgm:spPr/>
      <dgm:t>
        <a:bodyPr/>
        <a:lstStyle/>
        <a:p>
          <a:r>
            <a:rPr lang="en-US" dirty="0"/>
            <a:t>Enables remote evaluation and sharing</a:t>
          </a:r>
        </a:p>
      </dgm:t>
    </dgm:pt>
    <dgm:pt modelId="{59033177-9FB7-4A8F-82B2-D879BDAA71A8}" type="parTrans" cxnId="{2CF08984-BFC1-4824-BD68-41BE5E8354A8}">
      <dgm:prSet/>
      <dgm:spPr/>
      <dgm:t>
        <a:bodyPr/>
        <a:lstStyle/>
        <a:p>
          <a:endParaRPr lang="en-US"/>
        </a:p>
      </dgm:t>
    </dgm:pt>
    <dgm:pt modelId="{4AFF1E34-560F-4026-9740-A0AA6A8CA5F5}" type="sibTrans" cxnId="{2CF08984-BFC1-4824-BD68-41BE5E8354A8}">
      <dgm:prSet/>
      <dgm:spPr/>
      <dgm:t>
        <a:bodyPr/>
        <a:lstStyle/>
        <a:p>
          <a:endParaRPr lang="en-US"/>
        </a:p>
      </dgm:t>
    </dgm:pt>
    <dgm:pt modelId="{7E07B284-0572-4160-8CFB-124E4E470262}" type="pres">
      <dgm:prSet presAssocID="{7BE42E55-C431-4ACB-A1EF-45FDB464EC47}" presName="vert0" presStyleCnt="0">
        <dgm:presLayoutVars>
          <dgm:dir/>
          <dgm:animOne val="branch"/>
          <dgm:animLvl val="lvl"/>
        </dgm:presLayoutVars>
      </dgm:prSet>
      <dgm:spPr/>
    </dgm:pt>
    <dgm:pt modelId="{1727D585-75F4-4E36-A0A2-61C03CA4CC2D}" type="pres">
      <dgm:prSet presAssocID="{0DD8079C-380C-4876-A9E6-95B8CCE1F3DE}" presName="thickLine" presStyleLbl="alignNode1" presStyleIdx="0" presStyleCnt="5"/>
      <dgm:spPr/>
    </dgm:pt>
    <dgm:pt modelId="{0CC8B0B6-2473-4CC9-8C86-7F3DC1EA2FBB}" type="pres">
      <dgm:prSet presAssocID="{0DD8079C-380C-4876-A9E6-95B8CCE1F3DE}" presName="horz1" presStyleCnt="0"/>
      <dgm:spPr/>
    </dgm:pt>
    <dgm:pt modelId="{D39970F2-B2C9-4381-BFF4-2811A3C41D92}" type="pres">
      <dgm:prSet presAssocID="{0DD8079C-380C-4876-A9E6-95B8CCE1F3DE}" presName="tx1" presStyleLbl="revTx" presStyleIdx="0" presStyleCnt="5"/>
      <dgm:spPr/>
    </dgm:pt>
    <dgm:pt modelId="{9640FD13-964B-461F-B919-C13188D026AC}" type="pres">
      <dgm:prSet presAssocID="{0DD8079C-380C-4876-A9E6-95B8CCE1F3DE}" presName="vert1" presStyleCnt="0"/>
      <dgm:spPr/>
    </dgm:pt>
    <dgm:pt modelId="{77DE4AC4-2E68-4142-BDE2-19656882C703}" type="pres">
      <dgm:prSet presAssocID="{AAF3D7ED-2A60-4D66-93B6-BA4DEA821B1B}" presName="thickLine" presStyleLbl="alignNode1" presStyleIdx="1" presStyleCnt="5"/>
      <dgm:spPr/>
    </dgm:pt>
    <dgm:pt modelId="{9212A065-8B4F-4586-A1BF-2C3DFC67E64F}" type="pres">
      <dgm:prSet presAssocID="{AAF3D7ED-2A60-4D66-93B6-BA4DEA821B1B}" presName="horz1" presStyleCnt="0"/>
      <dgm:spPr/>
    </dgm:pt>
    <dgm:pt modelId="{E74B8112-ED17-4B57-99C8-A8F1BCC134F1}" type="pres">
      <dgm:prSet presAssocID="{AAF3D7ED-2A60-4D66-93B6-BA4DEA821B1B}" presName="tx1" presStyleLbl="revTx" presStyleIdx="1" presStyleCnt="5"/>
      <dgm:spPr/>
    </dgm:pt>
    <dgm:pt modelId="{AFF8667B-A94A-4B9D-9124-337F27FE4039}" type="pres">
      <dgm:prSet presAssocID="{AAF3D7ED-2A60-4D66-93B6-BA4DEA821B1B}" presName="vert1" presStyleCnt="0"/>
      <dgm:spPr/>
    </dgm:pt>
    <dgm:pt modelId="{A5DF4602-3074-4CDA-899C-7B542A518565}" type="pres">
      <dgm:prSet presAssocID="{7DBC012B-6126-44CC-AF10-29FE92DF2529}" presName="thickLine" presStyleLbl="alignNode1" presStyleIdx="2" presStyleCnt="5"/>
      <dgm:spPr/>
    </dgm:pt>
    <dgm:pt modelId="{A7D713A4-D4DF-4504-8089-2345ACAB2D5A}" type="pres">
      <dgm:prSet presAssocID="{7DBC012B-6126-44CC-AF10-29FE92DF2529}" presName="horz1" presStyleCnt="0"/>
      <dgm:spPr/>
    </dgm:pt>
    <dgm:pt modelId="{BC6E6398-AFE5-44EC-8458-EFD1E2A693C6}" type="pres">
      <dgm:prSet presAssocID="{7DBC012B-6126-44CC-AF10-29FE92DF2529}" presName="tx1" presStyleLbl="revTx" presStyleIdx="2" presStyleCnt="5"/>
      <dgm:spPr/>
    </dgm:pt>
    <dgm:pt modelId="{FF79D178-7A70-4DFE-9855-26D19B72DE39}" type="pres">
      <dgm:prSet presAssocID="{7DBC012B-6126-44CC-AF10-29FE92DF2529}" presName="vert1" presStyleCnt="0"/>
      <dgm:spPr/>
    </dgm:pt>
    <dgm:pt modelId="{50D9DEF2-78DE-4B51-9CBF-FD779EE0C408}" type="pres">
      <dgm:prSet presAssocID="{129044D2-31B3-4233-BF41-2FA197DC84C3}" presName="thickLine" presStyleLbl="alignNode1" presStyleIdx="3" presStyleCnt="5"/>
      <dgm:spPr/>
    </dgm:pt>
    <dgm:pt modelId="{C8F77BD8-3873-4C36-A72D-B36352F0F425}" type="pres">
      <dgm:prSet presAssocID="{129044D2-31B3-4233-BF41-2FA197DC84C3}" presName="horz1" presStyleCnt="0"/>
      <dgm:spPr/>
    </dgm:pt>
    <dgm:pt modelId="{D560B9E8-225F-4C9F-AD84-48951107D7D4}" type="pres">
      <dgm:prSet presAssocID="{129044D2-31B3-4233-BF41-2FA197DC84C3}" presName="tx1" presStyleLbl="revTx" presStyleIdx="3" presStyleCnt="5"/>
      <dgm:spPr/>
    </dgm:pt>
    <dgm:pt modelId="{F1D1A52F-4CB4-4951-88A2-404F3E49507C}" type="pres">
      <dgm:prSet presAssocID="{129044D2-31B3-4233-BF41-2FA197DC84C3}" presName="vert1" presStyleCnt="0"/>
      <dgm:spPr/>
    </dgm:pt>
    <dgm:pt modelId="{44BB5F41-9DD4-4FA2-B0FF-786BFCC1257B}" type="pres">
      <dgm:prSet presAssocID="{EE5A1AD4-57E9-4D73-A32C-F9D4D20932EE}" presName="thickLine" presStyleLbl="alignNode1" presStyleIdx="4" presStyleCnt="5"/>
      <dgm:spPr/>
    </dgm:pt>
    <dgm:pt modelId="{DD590541-2206-498A-91CE-1F4A935D3A6D}" type="pres">
      <dgm:prSet presAssocID="{EE5A1AD4-57E9-4D73-A32C-F9D4D20932EE}" presName="horz1" presStyleCnt="0"/>
      <dgm:spPr/>
    </dgm:pt>
    <dgm:pt modelId="{BCF9FD17-52B4-43AA-A8B2-983527448978}" type="pres">
      <dgm:prSet presAssocID="{EE5A1AD4-57E9-4D73-A32C-F9D4D20932EE}" presName="tx1" presStyleLbl="revTx" presStyleIdx="4" presStyleCnt="5"/>
      <dgm:spPr/>
    </dgm:pt>
    <dgm:pt modelId="{F7DC8365-FF80-49E8-8649-2C466F6D1F97}" type="pres">
      <dgm:prSet presAssocID="{EE5A1AD4-57E9-4D73-A32C-F9D4D20932EE}" presName="vert1" presStyleCnt="0"/>
      <dgm:spPr/>
    </dgm:pt>
  </dgm:ptLst>
  <dgm:cxnLst>
    <dgm:cxn modelId="{75BC150F-3DDE-46CB-9C24-F5577A1F49BB}" type="presOf" srcId="{129044D2-31B3-4233-BF41-2FA197DC84C3}" destId="{D560B9E8-225F-4C9F-AD84-48951107D7D4}" srcOrd="0" destOrd="0" presId="urn:microsoft.com/office/officeart/2008/layout/LinedList"/>
    <dgm:cxn modelId="{62A40112-D685-4064-A392-B8188188CF0B}" type="presOf" srcId="{EE5A1AD4-57E9-4D73-A32C-F9D4D20932EE}" destId="{BCF9FD17-52B4-43AA-A8B2-983527448978}" srcOrd="0" destOrd="0" presId="urn:microsoft.com/office/officeart/2008/layout/LinedList"/>
    <dgm:cxn modelId="{84B56120-8891-48F6-9365-9AC8226EA553}" type="presOf" srcId="{7BE42E55-C431-4ACB-A1EF-45FDB464EC47}" destId="{7E07B284-0572-4160-8CFB-124E4E470262}" srcOrd="0" destOrd="0" presId="urn:microsoft.com/office/officeart/2008/layout/LinedList"/>
    <dgm:cxn modelId="{1725C825-3236-4CFE-9B3A-D1D4B1BCF20D}" type="presOf" srcId="{7DBC012B-6126-44CC-AF10-29FE92DF2529}" destId="{BC6E6398-AFE5-44EC-8458-EFD1E2A693C6}" srcOrd="0" destOrd="0" presId="urn:microsoft.com/office/officeart/2008/layout/LinedList"/>
    <dgm:cxn modelId="{20E18F34-9350-45D3-BDA7-792F2A664077}" type="presOf" srcId="{0DD8079C-380C-4876-A9E6-95B8CCE1F3DE}" destId="{D39970F2-B2C9-4381-BFF4-2811A3C41D92}" srcOrd="0" destOrd="0" presId="urn:microsoft.com/office/officeart/2008/layout/LinedList"/>
    <dgm:cxn modelId="{7A2E3037-9CEF-4F58-B931-FB059087D725}" srcId="{7BE42E55-C431-4ACB-A1EF-45FDB464EC47}" destId="{AAF3D7ED-2A60-4D66-93B6-BA4DEA821B1B}" srcOrd="1" destOrd="0" parTransId="{7D436A92-EECA-451C-BFF9-6E3F292406B0}" sibTransId="{6DF828B9-D90F-4A72-BD5D-E41C525AA1B5}"/>
    <dgm:cxn modelId="{79540A4A-1DB7-4C91-AC56-DB44687EBCC1}" srcId="{7BE42E55-C431-4ACB-A1EF-45FDB464EC47}" destId="{7DBC012B-6126-44CC-AF10-29FE92DF2529}" srcOrd="2" destOrd="0" parTransId="{B8628F64-0228-44D5-B9C8-3591CF6A6907}" sibTransId="{0EE39208-2B24-4ED4-B0E4-3C2D7C075CF4}"/>
    <dgm:cxn modelId="{43BC964E-C8E3-426A-AF78-8CC7A161C619}" srcId="{7BE42E55-C431-4ACB-A1EF-45FDB464EC47}" destId="{129044D2-31B3-4233-BF41-2FA197DC84C3}" srcOrd="3" destOrd="0" parTransId="{9A2380E1-1E9B-4258-BE77-E2E5C23A4A9D}" sibTransId="{F9725DF6-4A73-43EF-8E5D-5E4B34F02A01}"/>
    <dgm:cxn modelId="{2CF08984-BFC1-4824-BD68-41BE5E8354A8}" srcId="{7BE42E55-C431-4ACB-A1EF-45FDB464EC47}" destId="{EE5A1AD4-57E9-4D73-A32C-F9D4D20932EE}" srcOrd="4" destOrd="0" parTransId="{59033177-9FB7-4A8F-82B2-D879BDAA71A8}" sibTransId="{4AFF1E34-560F-4026-9740-A0AA6A8CA5F5}"/>
    <dgm:cxn modelId="{87D2B086-A75F-48B7-82CD-721CA50FCDCD}" srcId="{7BE42E55-C431-4ACB-A1EF-45FDB464EC47}" destId="{0DD8079C-380C-4876-A9E6-95B8CCE1F3DE}" srcOrd="0" destOrd="0" parTransId="{ECE01304-A260-434D-B136-406E9F086AC2}" sibTransId="{B35B5E08-A2DD-4CEB-9B4C-204E36C349E3}"/>
    <dgm:cxn modelId="{89E733A3-CCF2-40F2-B66E-8CD7CBBF8B9C}" type="presOf" srcId="{AAF3D7ED-2A60-4D66-93B6-BA4DEA821B1B}" destId="{E74B8112-ED17-4B57-99C8-A8F1BCC134F1}" srcOrd="0" destOrd="0" presId="urn:microsoft.com/office/officeart/2008/layout/LinedList"/>
    <dgm:cxn modelId="{4E635700-2472-4129-B38B-8E64598A3B26}" type="presParOf" srcId="{7E07B284-0572-4160-8CFB-124E4E470262}" destId="{1727D585-75F4-4E36-A0A2-61C03CA4CC2D}" srcOrd="0" destOrd="0" presId="urn:microsoft.com/office/officeart/2008/layout/LinedList"/>
    <dgm:cxn modelId="{FF43B774-E165-474F-B52B-7881777A1DB4}" type="presParOf" srcId="{7E07B284-0572-4160-8CFB-124E4E470262}" destId="{0CC8B0B6-2473-4CC9-8C86-7F3DC1EA2FBB}" srcOrd="1" destOrd="0" presId="urn:microsoft.com/office/officeart/2008/layout/LinedList"/>
    <dgm:cxn modelId="{86A8306A-A48B-448B-9645-834FD3C4315D}" type="presParOf" srcId="{0CC8B0B6-2473-4CC9-8C86-7F3DC1EA2FBB}" destId="{D39970F2-B2C9-4381-BFF4-2811A3C41D92}" srcOrd="0" destOrd="0" presId="urn:microsoft.com/office/officeart/2008/layout/LinedList"/>
    <dgm:cxn modelId="{3DD2AB9D-3789-456A-AD50-506EEAA9D6BF}" type="presParOf" srcId="{0CC8B0B6-2473-4CC9-8C86-7F3DC1EA2FBB}" destId="{9640FD13-964B-461F-B919-C13188D026AC}" srcOrd="1" destOrd="0" presId="urn:microsoft.com/office/officeart/2008/layout/LinedList"/>
    <dgm:cxn modelId="{5ED1626D-4292-47A6-9DBB-B36659D0A191}" type="presParOf" srcId="{7E07B284-0572-4160-8CFB-124E4E470262}" destId="{77DE4AC4-2E68-4142-BDE2-19656882C703}" srcOrd="2" destOrd="0" presId="urn:microsoft.com/office/officeart/2008/layout/LinedList"/>
    <dgm:cxn modelId="{973E123C-AFD0-4A45-B5C5-8769738F1251}" type="presParOf" srcId="{7E07B284-0572-4160-8CFB-124E4E470262}" destId="{9212A065-8B4F-4586-A1BF-2C3DFC67E64F}" srcOrd="3" destOrd="0" presId="urn:microsoft.com/office/officeart/2008/layout/LinedList"/>
    <dgm:cxn modelId="{C8D0D4E9-B549-4F6C-8DE4-53FF0F298C59}" type="presParOf" srcId="{9212A065-8B4F-4586-A1BF-2C3DFC67E64F}" destId="{E74B8112-ED17-4B57-99C8-A8F1BCC134F1}" srcOrd="0" destOrd="0" presId="urn:microsoft.com/office/officeart/2008/layout/LinedList"/>
    <dgm:cxn modelId="{127C3712-4463-4FEF-B668-2B47DB5E73DD}" type="presParOf" srcId="{9212A065-8B4F-4586-A1BF-2C3DFC67E64F}" destId="{AFF8667B-A94A-4B9D-9124-337F27FE4039}" srcOrd="1" destOrd="0" presId="urn:microsoft.com/office/officeart/2008/layout/LinedList"/>
    <dgm:cxn modelId="{D2AEC8D1-B8DE-4596-9CE2-D6A240EE6623}" type="presParOf" srcId="{7E07B284-0572-4160-8CFB-124E4E470262}" destId="{A5DF4602-3074-4CDA-899C-7B542A518565}" srcOrd="4" destOrd="0" presId="urn:microsoft.com/office/officeart/2008/layout/LinedList"/>
    <dgm:cxn modelId="{B5EB68B6-01DB-46DB-B806-24A228D8B8B3}" type="presParOf" srcId="{7E07B284-0572-4160-8CFB-124E4E470262}" destId="{A7D713A4-D4DF-4504-8089-2345ACAB2D5A}" srcOrd="5" destOrd="0" presId="urn:microsoft.com/office/officeart/2008/layout/LinedList"/>
    <dgm:cxn modelId="{8ECE8BE7-3D3F-40A7-BC50-368ED9E13E4F}" type="presParOf" srcId="{A7D713A4-D4DF-4504-8089-2345ACAB2D5A}" destId="{BC6E6398-AFE5-44EC-8458-EFD1E2A693C6}" srcOrd="0" destOrd="0" presId="urn:microsoft.com/office/officeart/2008/layout/LinedList"/>
    <dgm:cxn modelId="{11E2EA3D-B1B6-4486-9C80-2C352CB486BA}" type="presParOf" srcId="{A7D713A4-D4DF-4504-8089-2345ACAB2D5A}" destId="{FF79D178-7A70-4DFE-9855-26D19B72DE39}" srcOrd="1" destOrd="0" presId="urn:microsoft.com/office/officeart/2008/layout/LinedList"/>
    <dgm:cxn modelId="{5317EFD8-14E4-4E4B-AA46-39732F4F2596}" type="presParOf" srcId="{7E07B284-0572-4160-8CFB-124E4E470262}" destId="{50D9DEF2-78DE-4B51-9CBF-FD779EE0C408}" srcOrd="6" destOrd="0" presId="urn:microsoft.com/office/officeart/2008/layout/LinedList"/>
    <dgm:cxn modelId="{9FAB805C-B6BE-4AA4-A1A7-9E9D1CF547B7}" type="presParOf" srcId="{7E07B284-0572-4160-8CFB-124E4E470262}" destId="{C8F77BD8-3873-4C36-A72D-B36352F0F425}" srcOrd="7" destOrd="0" presId="urn:microsoft.com/office/officeart/2008/layout/LinedList"/>
    <dgm:cxn modelId="{6ECA91D5-A682-45C8-B755-B8BB6BADE0D6}" type="presParOf" srcId="{C8F77BD8-3873-4C36-A72D-B36352F0F425}" destId="{D560B9E8-225F-4C9F-AD84-48951107D7D4}" srcOrd="0" destOrd="0" presId="urn:microsoft.com/office/officeart/2008/layout/LinedList"/>
    <dgm:cxn modelId="{4F5B9A36-1441-4A60-9F37-1672EB526809}" type="presParOf" srcId="{C8F77BD8-3873-4C36-A72D-B36352F0F425}" destId="{F1D1A52F-4CB4-4951-88A2-404F3E49507C}" srcOrd="1" destOrd="0" presId="urn:microsoft.com/office/officeart/2008/layout/LinedList"/>
    <dgm:cxn modelId="{78CCCCC7-C538-4791-827F-983D76C4305A}" type="presParOf" srcId="{7E07B284-0572-4160-8CFB-124E4E470262}" destId="{44BB5F41-9DD4-4FA2-B0FF-786BFCC1257B}" srcOrd="8" destOrd="0" presId="urn:microsoft.com/office/officeart/2008/layout/LinedList"/>
    <dgm:cxn modelId="{E1AEA9B3-B7E4-4D6B-A67D-81F062F05E4E}" type="presParOf" srcId="{7E07B284-0572-4160-8CFB-124E4E470262}" destId="{DD590541-2206-498A-91CE-1F4A935D3A6D}" srcOrd="9" destOrd="0" presId="urn:microsoft.com/office/officeart/2008/layout/LinedList"/>
    <dgm:cxn modelId="{723249D5-B70F-4ADA-BE2A-B873D11216C7}" type="presParOf" srcId="{DD590541-2206-498A-91CE-1F4A935D3A6D}" destId="{BCF9FD17-52B4-43AA-A8B2-983527448978}" srcOrd="0" destOrd="0" presId="urn:microsoft.com/office/officeart/2008/layout/LinedList"/>
    <dgm:cxn modelId="{B2776038-8CBA-4670-9A86-C4F1CD628128}" type="presParOf" srcId="{DD590541-2206-498A-91CE-1F4A935D3A6D}" destId="{F7DC8365-FF80-49E8-8649-2C466F6D1F9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82FD0F-721F-4730-9A41-4EF062DEA14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BA2A57F-7E0A-41EF-B629-F795BF5B7A2E}">
      <dgm:prSet/>
      <dgm:spPr/>
      <dgm:t>
        <a:bodyPr/>
        <a:lstStyle/>
        <a:p>
          <a:r>
            <a:rPr lang="en-US" b="0" i="0" baseline="0"/>
            <a:t>99.25% measurement accuracy compared to traditional methods </a:t>
          </a:r>
          <a:endParaRPr lang="en-US"/>
        </a:p>
      </dgm:t>
    </dgm:pt>
    <dgm:pt modelId="{5FC05276-BD27-4078-AA68-780A1F998F8E}" type="parTrans" cxnId="{BC4EDD9B-F999-40B8-AEC0-D2111A5803E3}">
      <dgm:prSet/>
      <dgm:spPr/>
      <dgm:t>
        <a:bodyPr/>
        <a:lstStyle/>
        <a:p>
          <a:endParaRPr lang="en-US"/>
        </a:p>
      </dgm:t>
    </dgm:pt>
    <dgm:pt modelId="{E6A10A38-504D-4762-9C5B-D081057879AD}" type="sibTrans" cxnId="{BC4EDD9B-F999-40B8-AEC0-D2111A5803E3}">
      <dgm:prSet/>
      <dgm:spPr/>
      <dgm:t>
        <a:bodyPr/>
        <a:lstStyle/>
        <a:p>
          <a:endParaRPr lang="en-US"/>
        </a:p>
      </dgm:t>
    </dgm:pt>
    <dgm:pt modelId="{45B77088-4FFF-4F6B-B629-0B5C96A04CD4}">
      <dgm:prSet/>
      <dgm:spPr/>
      <dgm:t>
        <a:bodyPr/>
        <a:lstStyle/>
        <a:p>
          <a:r>
            <a:rPr lang="en-US" b="0" i="0" baseline="0"/>
            <a:t>±8.2cm mean deviation across all measurements </a:t>
          </a:r>
          <a:endParaRPr lang="en-US"/>
        </a:p>
      </dgm:t>
    </dgm:pt>
    <dgm:pt modelId="{AD209A68-D2A2-42AD-AF66-A38D30C45C90}" type="parTrans" cxnId="{253D02C4-B82B-4BE9-AEBD-9AD332341D9D}">
      <dgm:prSet/>
      <dgm:spPr/>
      <dgm:t>
        <a:bodyPr/>
        <a:lstStyle/>
        <a:p>
          <a:endParaRPr lang="en-US"/>
        </a:p>
      </dgm:t>
    </dgm:pt>
    <dgm:pt modelId="{92630E90-4A20-4DFC-B193-717955698757}" type="sibTrans" cxnId="{253D02C4-B82B-4BE9-AEBD-9AD332341D9D}">
      <dgm:prSet/>
      <dgm:spPr/>
      <dgm:t>
        <a:bodyPr/>
        <a:lstStyle/>
        <a:p>
          <a:endParaRPr lang="en-US"/>
        </a:p>
      </dgm:t>
    </dgm:pt>
    <dgm:pt modelId="{91FA27E0-80A5-41B8-87A9-D376102AB1AD}">
      <dgm:prSet/>
      <dgm:spPr/>
      <dgm:t>
        <a:bodyPr/>
        <a:lstStyle/>
        <a:p>
          <a:r>
            <a:rPr lang="en-US" b="0" i="0" baseline="0" dirty="0"/>
            <a:t>85% reduction in on-site time (1 hour vs 4-6 hours) </a:t>
          </a:r>
          <a:endParaRPr lang="en-US" dirty="0"/>
        </a:p>
      </dgm:t>
    </dgm:pt>
    <dgm:pt modelId="{7171FEE4-080B-4390-979C-ECE46293DA42}" type="parTrans" cxnId="{3561BE26-8369-458C-BE03-0CC5FFDF63C0}">
      <dgm:prSet/>
      <dgm:spPr/>
      <dgm:t>
        <a:bodyPr/>
        <a:lstStyle/>
        <a:p>
          <a:endParaRPr lang="en-US"/>
        </a:p>
      </dgm:t>
    </dgm:pt>
    <dgm:pt modelId="{D7CDE66C-8847-4775-9792-C800B7AB6D73}" type="sibTrans" cxnId="{3561BE26-8369-458C-BE03-0CC5FFDF63C0}">
      <dgm:prSet/>
      <dgm:spPr/>
      <dgm:t>
        <a:bodyPr/>
        <a:lstStyle/>
        <a:p>
          <a:endParaRPr lang="en-US"/>
        </a:p>
      </dgm:t>
    </dgm:pt>
    <dgm:pt modelId="{14D86981-406B-4F04-9509-42FAEBCDC187}" type="pres">
      <dgm:prSet presAssocID="{F682FD0F-721F-4730-9A41-4EF062DEA143}" presName="root" presStyleCnt="0">
        <dgm:presLayoutVars>
          <dgm:dir/>
          <dgm:resizeHandles val="exact"/>
        </dgm:presLayoutVars>
      </dgm:prSet>
      <dgm:spPr/>
    </dgm:pt>
    <dgm:pt modelId="{BF5C9A36-66D8-42D5-B6BD-E05523F0CDEC}" type="pres">
      <dgm:prSet presAssocID="{8BA2A57F-7E0A-41EF-B629-F795BF5B7A2E}" presName="compNode" presStyleCnt="0"/>
      <dgm:spPr/>
    </dgm:pt>
    <dgm:pt modelId="{235A1D9A-7108-4021-B5B7-BD3A8C4443FA}" type="pres">
      <dgm:prSet presAssocID="{8BA2A57F-7E0A-41EF-B629-F795BF5B7A2E}" presName="bgRect" presStyleLbl="bgShp" presStyleIdx="0" presStyleCnt="3"/>
      <dgm:spPr/>
    </dgm:pt>
    <dgm:pt modelId="{920EE537-235F-43F1-86CF-B8D5AE65DC83}" type="pres">
      <dgm:prSet presAssocID="{8BA2A57F-7E0A-41EF-B629-F795BF5B7A2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EAD9C6A0-C72F-4106-9ED8-38AA8E6DA45A}" type="pres">
      <dgm:prSet presAssocID="{8BA2A57F-7E0A-41EF-B629-F795BF5B7A2E}" presName="spaceRect" presStyleCnt="0"/>
      <dgm:spPr/>
    </dgm:pt>
    <dgm:pt modelId="{249E15C3-07C2-4E63-A671-29B32EAACC99}" type="pres">
      <dgm:prSet presAssocID="{8BA2A57F-7E0A-41EF-B629-F795BF5B7A2E}" presName="parTx" presStyleLbl="revTx" presStyleIdx="0" presStyleCnt="3">
        <dgm:presLayoutVars>
          <dgm:chMax val="0"/>
          <dgm:chPref val="0"/>
        </dgm:presLayoutVars>
      </dgm:prSet>
      <dgm:spPr/>
    </dgm:pt>
    <dgm:pt modelId="{16D60CFE-5BC1-4432-A27E-AD0CEBD6F072}" type="pres">
      <dgm:prSet presAssocID="{E6A10A38-504D-4762-9C5B-D081057879AD}" presName="sibTrans" presStyleCnt="0"/>
      <dgm:spPr/>
    </dgm:pt>
    <dgm:pt modelId="{9DCD70A8-D591-4A42-B1FA-E23FC59D4851}" type="pres">
      <dgm:prSet presAssocID="{45B77088-4FFF-4F6B-B629-0B5C96A04CD4}" presName="compNode" presStyleCnt="0"/>
      <dgm:spPr/>
    </dgm:pt>
    <dgm:pt modelId="{A56A1A01-107C-48EE-876A-AADA12D06CB4}" type="pres">
      <dgm:prSet presAssocID="{45B77088-4FFF-4F6B-B629-0B5C96A04CD4}" presName="bgRect" presStyleLbl="bgShp" presStyleIdx="1" presStyleCnt="3"/>
      <dgm:spPr/>
    </dgm:pt>
    <dgm:pt modelId="{CB39935A-8732-42D7-B2C7-7B077B52605E}" type="pres">
      <dgm:prSet presAssocID="{45B77088-4FFF-4F6B-B629-0B5C96A04CD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ler"/>
        </a:ext>
      </dgm:extLst>
    </dgm:pt>
    <dgm:pt modelId="{81D6E1E2-F3FE-4F86-903B-7BF03B36AA2C}" type="pres">
      <dgm:prSet presAssocID="{45B77088-4FFF-4F6B-B629-0B5C96A04CD4}" presName="spaceRect" presStyleCnt="0"/>
      <dgm:spPr/>
    </dgm:pt>
    <dgm:pt modelId="{05ECA384-4E6C-4177-B170-D2FF0612D63F}" type="pres">
      <dgm:prSet presAssocID="{45B77088-4FFF-4F6B-B629-0B5C96A04CD4}" presName="parTx" presStyleLbl="revTx" presStyleIdx="1" presStyleCnt="3">
        <dgm:presLayoutVars>
          <dgm:chMax val="0"/>
          <dgm:chPref val="0"/>
        </dgm:presLayoutVars>
      </dgm:prSet>
      <dgm:spPr/>
    </dgm:pt>
    <dgm:pt modelId="{F0905E8A-0197-4B36-B33D-DACD35FB8E68}" type="pres">
      <dgm:prSet presAssocID="{92630E90-4A20-4DFC-B193-717955698757}" presName="sibTrans" presStyleCnt="0"/>
      <dgm:spPr/>
    </dgm:pt>
    <dgm:pt modelId="{44C09C3E-52A5-4DC7-86A2-73445A98C881}" type="pres">
      <dgm:prSet presAssocID="{91FA27E0-80A5-41B8-87A9-D376102AB1AD}" presName="compNode" presStyleCnt="0"/>
      <dgm:spPr/>
    </dgm:pt>
    <dgm:pt modelId="{4A50462C-9A25-4125-8DE9-F8B0DADA93CD}" type="pres">
      <dgm:prSet presAssocID="{91FA27E0-80A5-41B8-87A9-D376102AB1AD}" presName="bgRect" presStyleLbl="bgShp" presStyleIdx="2" presStyleCnt="3"/>
      <dgm:spPr/>
    </dgm:pt>
    <dgm:pt modelId="{5F755CA2-46EC-4F93-A5CC-CCAFBA2095B3}" type="pres">
      <dgm:prSet presAssocID="{91FA27E0-80A5-41B8-87A9-D376102AB1A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ck"/>
        </a:ext>
      </dgm:extLst>
    </dgm:pt>
    <dgm:pt modelId="{6B65E9CB-FAC6-43FF-8583-2BA03855C2D9}" type="pres">
      <dgm:prSet presAssocID="{91FA27E0-80A5-41B8-87A9-D376102AB1AD}" presName="spaceRect" presStyleCnt="0"/>
      <dgm:spPr/>
    </dgm:pt>
    <dgm:pt modelId="{C34C39B6-E9F0-45A9-8702-A54A55FE7158}" type="pres">
      <dgm:prSet presAssocID="{91FA27E0-80A5-41B8-87A9-D376102AB1A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561BE26-8369-458C-BE03-0CC5FFDF63C0}" srcId="{F682FD0F-721F-4730-9A41-4EF062DEA143}" destId="{91FA27E0-80A5-41B8-87A9-D376102AB1AD}" srcOrd="2" destOrd="0" parTransId="{7171FEE4-080B-4390-979C-ECE46293DA42}" sibTransId="{D7CDE66C-8847-4775-9792-C800B7AB6D73}"/>
    <dgm:cxn modelId="{C702636B-ED73-48A6-86F3-00DDDE1280B9}" type="presOf" srcId="{F682FD0F-721F-4730-9A41-4EF062DEA143}" destId="{14D86981-406B-4F04-9509-42FAEBCDC187}" srcOrd="0" destOrd="0" presId="urn:microsoft.com/office/officeart/2018/2/layout/IconVerticalSolidList"/>
    <dgm:cxn modelId="{36FFF674-6576-43E2-819D-A0C4F9E34B9D}" type="presOf" srcId="{91FA27E0-80A5-41B8-87A9-D376102AB1AD}" destId="{C34C39B6-E9F0-45A9-8702-A54A55FE7158}" srcOrd="0" destOrd="0" presId="urn:microsoft.com/office/officeart/2018/2/layout/IconVerticalSolidList"/>
    <dgm:cxn modelId="{BC4EDD9B-F999-40B8-AEC0-D2111A5803E3}" srcId="{F682FD0F-721F-4730-9A41-4EF062DEA143}" destId="{8BA2A57F-7E0A-41EF-B629-F795BF5B7A2E}" srcOrd="0" destOrd="0" parTransId="{5FC05276-BD27-4078-AA68-780A1F998F8E}" sibTransId="{E6A10A38-504D-4762-9C5B-D081057879AD}"/>
    <dgm:cxn modelId="{253D02C4-B82B-4BE9-AEBD-9AD332341D9D}" srcId="{F682FD0F-721F-4730-9A41-4EF062DEA143}" destId="{45B77088-4FFF-4F6B-B629-0B5C96A04CD4}" srcOrd="1" destOrd="0" parTransId="{AD209A68-D2A2-42AD-AF66-A38D30C45C90}" sibTransId="{92630E90-4A20-4DFC-B193-717955698757}"/>
    <dgm:cxn modelId="{CE1CB0D2-74D1-41D4-89E7-EEEEA93C8443}" type="presOf" srcId="{8BA2A57F-7E0A-41EF-B629-F795BF5B7A2E}" destId="{249E15C3-07C2-4E63-A671-29B32EAACC99}" srcOrd="0" destOrd="0" presId="urn:microsoft.com/office/officeart/2018/2/layout/IconVerticalSolidList"/>
    <dgm:cxn modelId="{D2CE02F5-FCDA-4D56-BB0F-8109E96EDC01}" type="presOf" srcId="{45B77088-4FFF-4F6B-B629-0B5C96A04CD4}" destId="{05ECA384-4E6C-4177-B170-D2FF0612D63F}" srcOrd="0" destOrd="0" presId="urn:microsoft.com/office/officeart/2018/2/layout/IconVerticalSolidList"/>
    <dgm:cxn modelId="{D7D7EF12-596A-4792-A338-759AE38B23F4}" type="presParOf" srcId="{14D86981-406B-4F04-9509-42FAEBCDC187}" destId="{BF5C9A36-66D8-42D5-B6BD-E05523F0CDEC}" srcOrd="0" destOrd="0" presId="urn:microsoft.com/office/officeart/2018/2/layout/IconVerticalSolidList"/>
    <dgm:cxn modelId="{052CEAA9-4BF5-4724-8CC3-F434043029D5}" type="presParOf" srcId="{BF5C9A36-66D8-42D5-B6BD-E05523F0CDEC}" destId="{235A1D9A-7108-4021-B5B7-BD3A8C4443FA}" srcOrd="0" destOrd="0" presId="urn:microsoft.com/office/officeart/2018/2/layout/IconVerticalSolidList"/>
    <dgm:cxn modelId="{1646B5BF-D9DD-4C59-A5C7-8BE2EE37C8AA}" type="presParOf" srcId="{BF5C9A36-66D8-42D5-B6BD-E05523F0CDEC}" destId="{920EE537-235F-43F1-86CF-B8D5AE65DC83}" srcOrd="1" destOrd="0" presId="urn:microsoft.com/office/officeart/2018/2/layout/IconVerticalSolidList"/>
    <dgm:cxn modelId="{824AD759-E1A0-4BFE-95C4-7BA33E204EEA}" type="presParOf" srcId="{BF5C9A36-66D8-42D5-B6BD-E05523F0CDEC}" destId="{EAD9C6A0-C72F-4106-9ED8-38AA8E6DA45A}" srcOrd="2" destOrd="0" presId="urn:microsoft.com/office/officeart/2018/2/layout/IconVerticalSolidList"/>
    <dgm:cxn modelId="{0DECF418-94D7-480A-BFB5-984B8CE87F57}" type="presParOf" srcId="{BF5C9A36-66D8-42D5-B6BD-E05523F0CDEC}" destId="{249E15C3-07C2-4E63-A671-29B32EAACC99}" srcOrd="3" destOrd="0" presId="urn:microsoft.com/office/officeart/2018/2/layout/IconVerticalSolidList"/>
    <dgm:cxn modelId="{F51E3FA2-C939-4E4E-A80A-AC91BECFBC76}" type="presParOf" srcId="{14D86981-406B-4F04-9509-42FAEBCDC187}" destId="{16D60CFE-5BC1-4432-A27E-AD0CEBD6F072}" srcOrd="1" destOrd="0" presId="urn:microsoft.com/office/officeart/2018/2/layout/IconVerticalSolidList"/>
    <dgm:cxn modelId="{DFE30E1A-1982-4DAA-A6FB-E6B2B278E043}" type="presParOf" srcId="{14D86981-406B-4F04-9509-42FAEBCDC187}" destId="{9DCD70A8-D591-4A42-B1FA-E23FC59D4851}" srcOrd="2" destOrd="0" presId="urn:microsoft.com/office/officeart/2018/2/layout/IconVerticalSolidList"/>
    <dgm:cxn modelId="{74F49D56-B541-486D-98AF-BD21FF0870D8}" type="presParOf" srcId="{9DCD70A8-D591-4A42-B1FA-E23FC59D4851}" destId="{A56A1A01-107C-48EE-876A-AADA12D06CB4}" srcOrd="0" destOrd="0" presId="urn:microsoft.com/office/officeart/2018/2/layout/IconVerticalSolidList"/>
    <dgm:cxn modelId="{796532C5-660B-4D3B-85E4-733BCA82E3D9}" type="presParOf" srcId="{9DCD70A8-D591-4A42-B1FA-E23FC59D4851}" destId="{CB39935A-8732-42D7-B2C7-7B077B52605E}" srcOrd="1" destOrd="0" presId="urn:microsoft.com/office/officeart/2018/2/layout/IconVerticalSolidList"/>
    <dgm:cxn modelId="{235E8CD7-5BEA-4C93-95E0-64ADA1D8E8EA}" type="presParOf" srcId="{9DCD70A8-D591-4A42-B1FA-E23FC59D4851}" destId="{81D6E1E2-F3FE-4F86-903B-7BF03B36AA2C}" srcOrd="2" destOrd="0" presId="urn:microsoft.com/office/officeart/2018/2/layout/IconVerticalSolidList"/>
    <dgm:cxn modelId="{D29CD054-824E-49FE-A9E6-638F6A352AFD}" type="presParOf" srcId="{9DCD70A8-D591-4A42-B1FA-E23FC59D4851}" destId="{05ECA384-4E6C-4177-B170-D2FF0612D63F}" srcOrd="3" destOrd="0" presId="urn:microsoft.com/office/officeart/2018/2/layout/IconVerticalSolidList"/>
    <dgm:cxn modelId="{3902C756-AB07-4C20-891B-BB50B6B1545C}" type="presParOf" srcId="{14D86981-406B-4F04-9509-42FAEBCDC187}" destId="{F0905E8A-0197-4B36-B33D-DACD35FB8E68}" srcOrd="3" destOrd="0" presId="urn:microsoft.com/office/officeart/2018/2/layout/IconVerticalSolidList"/>
    <dgm:cxn modelId="{C36C6809-FD04-4956-82A5-1097F12F5CB5}" type="presParOf" srcId="{14D86981-406B-4F04-9509-42FAEBCDC187}" destId="{44C09C3E-52A5-4DC7-86A2-73445A98C881}" srcOrd="4" destOrd="0" presId="urn:microsoft.com/office/officeart/2018/2/layout/IconVerticalSolidList"/>
    <dgm:cxn modelId="{5A0206BD-ED4C-405D-B9D2-00F24F08AF0A}" type="presParOf" srcId="{44C09C3E-52A5-4DC7-86A2-73445A98C881}" destId="{4A50462C-9A25-4125-8DE9-F8B0DADA93CD}" srcOrd="0" destOrd="0" presId="urn:microsoft.com/office/officeart/2018/2/layout/IconVerticalSolidList"/>
    <dgm:cxn modelId="{E4464618-6B31-4E80-8BAC-F0AE2FC08401}" type="presParOf" srcId="{44C09C3E-52A5-4DC7-86A2-73445A98C881}" destId="{5F755CA2-46EC-4F93-A5CC-CCAFBA2095B3}" srcOrd="1" destOrd="0" presId="urn:microsoft.com/office/officeart/2018/2/layout/IconVerticalSolidList"/>
    <dgm:cxn modelId="{7588DF7A-132D-4F06-92BB-18E5E4CF23D2}" type="presParOf" srcId="{44C09C3E-52A5-4DC7-86A2-73445A98C881}" destId="{6B65E9CB-FAC6-43FF-8583-2BA03855C2D9}" srcOrd="2" destOrd="0" presId="urn:microsoft.com/office/officeart/2018/2/layout/IconVerticalSolidList"/>
    <dgm:cxn modelId="{4F47E846-3BD9-40D6-AA8C-B2A48C2C5A88}" type="presParOf" srcId="{44C09C3E-52A5-4DC7-86A2-73445A98C881}" destId="{C34C39B6-E9F0-45A9-8702-A54A55FE715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D798EA-3989-4CAA-A927-5940CF848F6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0B5CF45-3B4C-4E41-B155-09D0E6B7338E}">
      <dgm:prSet/>
      <dgm:spPr/>
      <dgm:t>
        <a:bodyPr/>
        <a:lstStyle/>
        <a:p>
          <a:r>
            <a:rPr lang="en-US" b="1"/>
            <a:t>Government Partnership Model</a:t>
          </a:r>
          <a:r>
            <a:rPr lang="en-US"/>
            <a:t> </a:t>
          </a:r>
        </a:p>
      </dgm:t>
    </dgm:pt>
    <dgm:pt modelId="{EE35C753-D4F3-40B2-810A-01525A078FB4}" type="parTrans" cxnId="{A4A9AE03-BD3D-4A8A-81D7-FE4E6F9067CA}">
      <dgm:prSet/>
      <dgm:spPr/>
      <dgm:t>
        <a:bodyPr/>
        <a:lstStyle/>
        <a:p>
          <a:endParaRPr lang="en-US"/>
        </a:p>
      </dgm:t>
    </dgm:pt>
    <dgm:pt modelId="{7826B733-866C-4DE1-A1FB-6EDE36457DA8}" type="sibTrans" cxnId="{A4A9AE03-BD3D-4A8A-81D7-FE4E6F9067CA}">
      <dgm:prSet/>
      <dgm:spPr/>
      <dgm:t>
        <a:bodyPr/>
        <a:lstStyle/>
        <a:p>
          <a:endParaRPr lang="en-US"/>
        </a:p>
      </dgm:t>
    </dgm:pt>
    <dgm:pt modelId="{E15F0D0A-B23D-48AC-97BF-901810AE577D}">
      <dgm:prSet/>
      <dgm:spPr/>
      <dgm:t>
        <a:bodyPr/>
        <a:lstStyle/>
        <a:p>
          <a:r>
            <a:rPr lang="en-US"/>
            <a:t>Public-private partnerships with local authorities</a:t>
          </a:r>
        </a:p>
      </dgm:t>
    </dgm:pt>
    <dgm:pt modelId="{D652400A-3627-4D19-A8F4-62099AD993A7}" type="parTrans" cxnId="{E0CA3E75-782B-4D2E-A94B-BB22AFF94492}">
      <dgm:prSet/>
      <dgm:spPr/>
      <dgm:t>
        <a:bodyPr/>
        <a:lstStyle/>
        <a:p>
          <a:endParaRPr lang="en-US"/>
        </a:p>
      </dgm:t>
    </dgm:pt>
    <dgm:pt modelId="{48C7497D-C710-4389-85C3-09C671ED47BE}" type="sibTrans" cxnId="{E0CA3E75-782B-4D2E-A94B-BB22AFF94492}">
      <dgm:prSet/>
      <dgm:spPr/>
      <dgm:t>
        <a:bodyPr/>
        <a:lstStyle/>
        <a:p>
          <a:endParaRPr lang="en-US"/>
        </a:p>
      </dgm:t>
    </dgm:pt>
    <dgm:pt modelId="{61AC60CE-E4CA-46FC-A62A-F696B2EB92FC}">
      <dgm:prSet/>
      <dgm:spPr/>
      <dgm:t>
        <a:bodyPr/>
        <a:lstStyle/>
        <a:p>
          <a:r>
            <a:rPr lang="en-US"/>
            <a:t>Centralized property database</a:t>
          </a:r>
        </a:p>
      </dgm:t>
    </dgm:pt>
    <dgm:pt modelId="{47C403B5-6AF0-458D-9DC5-C27F525D6565}" type="parTrans" cxnId="{48D66B0F-E01E-4F8A-BE89-C5E14D905906}">
      <dgm:prSet/>
      <dgm:spPr/>
      <dgm:t>
        <a:bodyPr/>
        <a:lstStyle/>
        <a:p>
          <a:endParaRPr lang="en-US"/>
        </a:p>
      </dgm:t>
    </dgm:pt>
    <dgm:pt modelId="{B0C2EA9A-3C49-45DC-92A6-94D3D1514FDB}" type="sibTrans" cxnId="{48D66B0F-E01E-4F8A-BE89-C5E14D905906}">
      <dgm:prSet/>
      <dgm:spPr/>
      <dgm:t>
        <a:bodyPr/>
        <a:lstStyle/>
        <a:p>
          <a:endParaRPr lang="en-US"/>
        </a:p>
      </dgm:t>
    </dgm:pt>
    <dgm:pt modelId="{6861327B-7AC0-4046-BFA3-8E29F55D61BE}">
      <dgm:prSet/>
      <dgm:spPr/>
      <dgm:t>
        <a:bodyPr/>
        <a:lstStyle/>
        <a:p>
          <a:r>
            <a:rPr lang="en-US" b="1"/>
            <a:t>Commercial Service Model</a:t>
          </a:r>
          <a:r>
            <a:rPr lang="en-US"/>
            <a:t> </a:t>
          </a:r>
        </a:p>
      </dgm:t>
    </dgm:pt>
    <dgm:pt modelId="{EF59E6EF-6D80-4C8D-820C-7B41E2E82588}" type="parTrans" cxnId="{B7DA2E70-46F0-4B99-B7D7-36D6F46E5742}">
      <dgm:prSet/>
      <dgm:spPr/>
      <dgm:t>
        <a:bodyPr/>
        <a:lstStyle/>
        <a:p>
          <a:endParaRPr lang="en-US"/>
        </a:p>
      </dgm:t>
    </dgm:pt>
    <dgm:pt modelId="{FA38A4B3-C434-4F2A-8150-915E3A1E301F}" type="sibTrans" cxnId="{B7DA2E70-46F0-4B99-B7D7-36D6F46E5742}">
      <dgm:prSet/>
      <dgm:spPr/>
      <dgm:t>
        <a:bodyPr/>
        <a:lstStyle/>
        <a:p>
          <a:endParaRPr lang="en-US"/>
        </a:p>
      </dgm:t>
    </dgm:pt>
    <dgm:pt modelId="{8FE9B797-EE89-49FD-A040-E8CE4C3F90D0}">
      <dgm:prSet/>
      <dgm:spPr/>
      <dgm:t>
        <a:bodyPr/>
        <a:lstStyle/>
        <a:p>
          <a:r>
            <a:rPr lang="en-US"/>
            <a:t>Tiered pricing for developers and investors</a:t>
          </a:r>
        </a:p>
      </dgm:t>
    </dgm:pt>
    <dgm:pt modelId="{44BF2328-4FCD-4D11-8A72-28E1186171AE}" type="parTrans" cxnId="{D0028065-4BEE-4169-B78D-BB81F69F7920}">
      <dgm:prSet/>
      <dgm:spPr/>
      <dgm:t>
        <a:bodyPr/>
        <a:lstStyle/>
        <a:p>
          <a:endParaRPr lang="en-US"/>
        </a:p>
      </dgm:t>
    </dgm:pt>
    <dgm:pt modelId="{82601639-28CF-48EB-A8E1-2A9789CC3BF1}" type="sibTrans" cxnId="{D0028065-4BEE-4169-B78D-BB81F69F7920}">
      <dgm:prSet/>
      <dgm:spPr/>
      <dgm:t>
        <a:bodyPr/>
        <a:lstStyle/>
        <a:p>
          <a:endParaRPr lang="en-US"/>
        </a:p>
      </dgm:t>
    </dgm:pt>
    <dgm:pt modelId="{EEF1FA9C-7927-4C9B-8A8C-36CB374C6052}">
      <dgm:prSet/>
      <dgm:spPr/>
      <dgm:t>
        <a:bodyPr/>
        <a:lstStyle/>
        <a:p>
          <a:r>
            <a:rPr lang="en-US"/>
            <a:t>Subscription services for ongoing property data</a:t>
          </a:r>
        </a:p>
      </dgm:t>
    </dgm:pt>
    <dgm:pt modelId="{92F8691F-ED26-4C12-9B86-D9E194C1AC64}" type="parTrans" cxnId="{3E415BF2-8B6E-4497-BBE9-098C94824144}">
      <dgm:prSet/>
      <dgm:spPr/>
      <dgm:t>
        <a:bodyPr/>
        <a:lstStyle/>
        <a:p>
          <a:endParaRPr lang="en-US"/>
        </a:p>
      </dgm:t>
    </dgm:pt>
    <dgm:pt modelId="{411148A5-4A3D-4F22-A3D1-8EC8D22D0DCE}" type="sibTrans" cxnId="{3E415BF2-8B6E-4497-BBE9-098C94824144}">
      <dgm:prSet/>
      <dgm:spPr/>
      <dgm:t>
        <a:bodyPr/>
        <a:lstStyle/>
        <a:p>
          <a:endParaRPr lang="en-US"/>
        </a:p>
      </dgm:t>
    </dgm:pt>
    <dgm:pt modelId="{8F32986F-8FEB-402C-938D-9B460A8008BB}">
      <dgm:prSet/>
      <dgm:spPr/>
      <dgm:t>
        <a:bodyPr/>
        <a:lstStyle/>
        <a:p>
          <a:r>
            <a:rPr lang="en-US" b="1"/>
            <a:t>Community Initiative Model</a:t>
          </a:r>
          <a:r>
            <a:rPr lang="en-US"/>
            <a:t> </a:t>
          </a:r>
        </a:p>
      </dgm:t>
    </dgm:pt>
    <dgm:pt modelId="{3EA36DB3-8C55-4744-9A44-40D107DDA0F7}" type="parTrans" cxnId="{CEE9DC76-E939-432D-9924-3507B850E811}">
      <dgm:prSet/>
      <dgm:spPr/>
      <dgm:t>
        <a:bodyPr/>
        <a:lstStyle/>
        <a:p>
          <a:endParaRPr lang="en-US"/>
        </a:p>
      </dgm:t>
    </dgm:pt>
    <dgm:pt modelId="{C3DE8A6B-328D-4A88-9DAB-F015DB50CBF0}" type="sibTrans" cxnId="{CEE9DC76-E939-432D-9924-3507B850E811}">
      <dgm:prSet/>
      <dgm:spPr/>
      <dgm:t>
        <a:bodyPr/>
        <a:lstStyle/>
        <a:p>
          <a:endParaRPr lang="en-US"/>
        </a:p>
      </dgm:t>
    </dgm:pt>
    <dgm:pt modelId="{63623C76-3218-42E1-B972-7149527D67B8}">
      <dgm:prSet/>
      <dgm:spPr/>
      <dgm:t>
        <a:bodyPr/>
        <a:lstStyle/>
        <a:p>
          <a:r>
            <a:rPr lang="en-US"/>
            <a:t>Equipment lending for community organizations</a:t>
          </a:r>
        </a:p>
      </dgm:t>
    </dgm:pt>
    <dgm:pt modelId="{10713C6E-882C-466C-B2D0-F5F90270DBBC}" type="parTrans" cxnId="{3BAFE940-9797-44EB-ACBE-6E31271DE310}">
      <dgm:prSet/>
      <dgm:spPr/>
      <dgm:t>
        <a:bodyPr/>
        <a:lstStyle/>
        <a:p>
          <a:endParaRPr lang="en-US"/>
        </a:p>
      </dgm:t>
    </dgm:pt>
    <dgm:pt modelId="{5C447DA7-DDC9-492A-BFBD-6B47E33806B7}" type="sibTrans" cxnId="{3BAFE940-9797-44EB-ACBE-6E31271DE310}">
      <dgm:prSet/>
      <dgm:spPr/>
      <dgm:t>
        <a:bodyPr/>
        <a:lstStyle/>
        <a:p>
          <a:endParaRPr lang="en-US"/>
        </a:p>
      </dgm:t>
    </dgm:pt>
    <dgm:pt modelId="{CB7D670E-80B5-4579-9399-148BC9D0A671}">
      <dgm:prSet/>
      <dgm:spPr/>
      <dgm:t>
        <a:bodyPr/>
        <a:lstStyle/>
        <a:p>
          <a:r>
            <a:rPr lang="en-US"/>
            <a:t>Training and open-source tools</a:t>
          </a:r>
        </a:p>
      </dgm:t>
    </dgm:pt>
    <dgm:pt modelId="{3F6E076D-83D3-43E2-B4DC-0EA7395D667B}" type="parTrans" cxnId="{A67C6353-E42C-40DA-BA8E-C9E3B79CB52D}">
      <dgm:prSet/>
      <dgm:spPr/>
      <dgm:t>
        <a:bodyPr/>
        <a:lstStyle/>
        <a:p>
          <a:endParaRPr lang="en-US"/>
        </a:p>
      </dgm:t>
    </dgm:pt>
    <dgm:pt modelId="{6A29133A-852B-4194-9E6A-334D0075DB42}" type="sibTrans" cxnId="{A67C6353-E42C-40DA-BA8E-C9E3B79CB52D}">
      <dgm:prSet/>
      <dgm:spPr/>
      <dgm:t>
        <a:bodyPr/>
        <a:lstStyle/>
        <a:p>
          <a:endParaRPr lang="en-US"/>
        </a:p>
      </dgm:t>
    </dgm:pt>
    <dgm:pt modelId="{8176C629-F87C-4A7D-BA14-1EEEAF222329}" type="pres">
      <dgm:prSet presAssocID="{F1D798EA-3989-4CAA-A927-5940CF848F68}" presName="root" presStyleCnt="0">
        <dgm:presLayoutVars>
          <dgm:dir/>
          <dgm:resizeHandles val="exact"/>
        </dgm:presLayoutVars>
      </dgm:prSet>
      <dgm:spPr/>
    </dgm:pt>
    <dgm:pt modelId="{855EC05F-A4D7-4DD6-97DA-5A3CCCB7E31A}" type="pres">
      <dgm:prSet presAssocID="{C0B5CF45-3B4C-4E41-B155-09D0E6B7338E}" presName="compNode" presStyleCnt="0"/>
      <dgm:spPr/>
    </dgm:pt>
    <dgm:pt modelId="{35DC0048-4459-46FD-8C27-D7B461D86149}" type="pres">
      <dgm:prSet presAssocID="{C0B5CF45-3B4C-4E41-B155-09D0E6B7338E}" presName="bgRect" presStyleLbl="bgShp" presStyleIdx="0" presStyleCnt="3"/>
      <dgm:spPr/>
    </dgm:pt>
    <dgm:pt modelId="{1D698B43-D8E2-41EE-9257-E7132DD3DD09}" type="pres">
      <dgm:prSet presAssocID="{C0B5CF45-3B4C-4E41-B155-09D0E6B7338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D0D17CCB-6582-46C5-98AD-AAC9B79A738C}" type="pres">
      <dgm:prSet presAssocID="{C0B5CF45-3B4C-4E41-B155-09D0E6B7338E}" presName="spaceRect" presStyleCnt="0"/>
      <dgm:spPr/>
    </dgm:pt>
    <dgm:pt modelId="{9C4A4439-537D-4CC7-BAEE-64C278DA5CAA}" type="pres">
      <dgm:prSet presAssocID="{C0B5CF45-3B4C-4E41-B155-09D0E6B7338E}" presName="parTx" presStyleLbl="revTx" presStyleIdx="0" presStyleCnt="6">
        <dgm:presLayoutVars>
          <dgm:chMax val="0"/>
          <dgm:chPref val="0"/>
        </dgm:presLayoutVars>
      </dgm:prSet>
      <dgm:spPr/>
    </dgm:pt>
    <dgm:pt modelId="{B0790C00-324C-4D4A-88E0-BD03191C7038}" type="pres">
      <dgm:prSet presAssocID="{C0B5CF45-3B4C-4E41-B155-09D0E6B7338E}" presName="desTx" presStyleLbl="revTx" presStyleIdx="1" presStyleCnt="6">
        <dgm:presLayoutVars/>
      </dgm:prSet>
      <dgm:spPr/>
    </dgm:pt>
    <dgm:pt modelId="{95EA6E4E-0B6B-425F-8523-3A0CF4EAC860}" type="pres">
      <dgm:prSet presAssocID="{7826B733-866C-4DE1-A1FB-6EDE36457DA8}" presName="sibTrans" presStyleCnt="0"/>
      <dgm:spPr/>
    </dgm:pt>
    <dgm:pt modelId="{C68B4890-3D27-4F38-9167-5FC9D2187FF2}" type="pres">
      <dgm:prSet presAssocID="{6861327B-7AC0-4046-BFA3-8E29F55D61BE}" presName="compNode" presStyleCnt="0"/>
      <dgm:spPr/>
    </dgm:pt>
    <dgm:pt modelId="{471A9E1F-A469-4874-A422-45BE39EE9EC5}" type="pres">
      <dgm:prSet presAssocID="{6861327B-7AC0-4046-BFA3-8E29F55D61BE}" presName="bgRect" presStyleLbl="bgShp" presStyleIdx="1" presStyleCnt="3"/>
      <dgm:spPr/>
    </dgm:pt>
    <dgm:pt modelId="{80FBB1A6-69C2-469A-B76B-DD2E464A6EC7}" type="pres">
      <dgm:prSet presAssocID="{6861327B-7AC0-4046-BFA3-8E29F55D61B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BD4A201A-7BD7-4703-A684-488E73B56438}" type="pres">
      <dgm:prSet presAssocID="{6861327B-7AC0-4046-BFA3-8E29F55D61BE}" presName="spaceRect" presStyleCnt="0"/>
      <dgm:spPr/>
    </dgm:pt>
    <dgm:pt modelId="{A2A9C47A-F416-4F73-8C72-36BDDBC4ABA9}" type="pres">
      <dgm:prSet presAssocID="{6861327B-7AC0-4046-BFA3-8E29F55D61BE}" presName="parTx" presStyleLbl="revTx" presStyleIdx="2" presStyleCnt="6">
        <dgm:presLayoutVars>
          <dgm:chMax val="0"/>
          <dgm:chPref val="0"/>
        </dgm:presLayoutVars>
      </dgm:prSet>
      <dgm:spPr/>
    </dgm:pt>
    <dgm:pt modelId="{D7156D93-4875-40CB-AB33-8D189AB57A32}" type="pres">
      <dgm:prSet presAssocID="{6861327B-7AC0-4046-BFA3-8E29F55D61BE}" presName="desTx" presStyleLbl="revTx" presStyleIdx="3" presStyleCnt="6">
        <dgm:presLayoutVars/>
      </dgm:prSet>
      <dgm:spPr/>
    </dgm:pt>
    <dgm:pt modelId="{7BBEE8B4-BCEC-4C7A-9F82-19F04FE40B62}" type="pres">
      <dgm:prSet presAssocID="{FA38A4B3-C434-4F2A-8150-915E3A1E301F}" presName="sibTrans" presStyleCnt="0"/>
      <dgm:spPr/>
    </dgm:pt>
    <dgm:pt modelId="{9560E3DC-76F6-48AC-9D6A-1436F3943477}" type="pres">
      <dgm:prSet presAssocID="{8F32986F-8FEB-402C-938D-9B460A8008BB}" presName="compNode" presStyleCnt="0"/>
      <dgm:spPr/>
    </dgm:pt>
    <dgm:pt modelId="{FD6BBD77-C4C3-4998-92B4-D586982433CA}" type="pres">
      <dgm:prSet presAssocID="{8F32986F-8FEB-402C-938D-9B460A8008BB}" presName="bgRect" presStyleLbl="bgShp" presStyleIdx="2" presStyleCnt="3"/>
      <dgm:spPr/>
    </dgm:pt>
    <dgm:pt modelId="{2FDB0AE0-14D8-4DEA-B382-97915888BC78}" type="pres">
      <dgm:prSet presAssocID="{8F32986F-8FEB-402C-938D-9B460A8008B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ls"/>
        </a:ext>
      </dgm:extLst>
    </dgm:pt>
    <dgm:pt modelId="{DEC348CA-0FB1-4128-85DB-3CA43FC3EDDC}" type="pres">
      <dgm:prSet presAssocID="{8F32986F-8FEB-402C-938D-9B460A8008BB}" presName="spaceRect" presStyleCnt="0"/>
      <dgm:spPr/>
    </dgm:pt>
    <dgm:pt modelId="{0453E493-DEC8-4389-A52E-45F1D3C91DEB}" type="pres">
      <dgm:prSet presAssocID="{8F32986F-8FEB-402C-938D-9B460A8008BB}" presName="parTx" presStyleLbl="revTx" presStyleIdx="4" presStyleCnt="6">
        <dgm:presLayoutVars>
          <dgm:chMax val="0"/>
          <dgm:chPref val="0"/>
        </dgm:presLayoutVars>
      </dgm:prSet>
      <dgm:spPr/>
    </dgm:pt>
    <dgm:pt modelId="{AB29D5FD-242E-4C9E-AE7E-9ABB94D11B0E}" type="pres">
      <dgm:prSet presAssocID="{8F32986F-8FEB-402C-938D-9B460A8008BB}" presName="desTx" presStyleLbl="revTx" presStyleIdx="5" presStyleCnt="6">
        <dgm:presLayoutVars/>
      </dgm:prSet>
      <dgm:spPr/>
    </dgm:pt>
  </dgm:ptLst>
  <dgm:cxnLst>
    <dgm:cxn modelId="{A4A9AE03-BD3D-4A8A-81D7-FE4E6F9067CA}" srcId="{F1D798EA-3989-4CAA-A927-5940CF848F68}" destId="{C0B5CF45-3B4C-4E41-B155-09D0E6B7338E}" srcOrd="0" destOrd="0" parTransId="{EE35C753-D4F3-40B2-810A-01525A078FB4}" sibTransId="{7826B733-866C-4DE1-A1FB-6EDE36457DA8}"/>
    <dgm:cxn modelId="{48D66B0F-E01E-4F8A-BE89-C5E14D905906}" srcId="{C0B5CF45-3B4C-4E41-B155-09D0E6B7338E}" destId="{61AC60CE-E4CA-46FC-A62A-F696B2EB92FC}" srcOrd="1" destOrd="0" parTransId="{47C403B5-6AF0-458D-9DC5-C27F525D6565}" sibTransId="{B0C2EA9A-3C49-45DC-92A6-94D3D1514FDB}"/>
    <dgm:cxn modelId="{89FB771B-4271-4237-BC84-0B75B82A6370}" type="presOf" srcId="{F1D798EA-3989-4CAA-A927-5940CF848F68}" destId="{8176C629-F87C-4A7D-BA14-1EEEAF222329}" srcOrd="0" destOrd="0" presId="urn:microsoft.com/office/officeart/2018/2/layout/IconVerticalSolidList"/>
    <dgm:cxn modelId="{F9406D23-4C74-469F-906A-7375960F3117}" type="presOf" srcId="{61AC60CE-E4CA-46FC-A62A-F696B2EB92FC}" destId="{B0790C00-324C-4D4A-88E0-BD03191C7038}" srcOrd="0" destOrd="1" presId="urn:microsoft.com/office/officeart/2018/2/layout/IconVerticalSolidList"/>
    <dgm:cxn modelId="{3F9DFC2E-7D3E-4911-93C8-53DBC4BBC607}" type="presOf" srcId="{63623C76-3218-42E1-B972-7149527D67B8}" destId="{AB29D5FD-242E-4C9E-AE7E-9ABB94D11B0E}" srcOrd="0" destOrd="0" presId="urn:microsoft.com/office/officeart/2018/2/layout/IconVerticalSolidList"/>
    <dgm:cxn modelId="{3BAFE940-9797-44EB-ACBE-6E31271DE310}" srcId="{8F32986F-8FEB-402C-938D-9B460A8008BB}" destId="{63623C76-3218-42E1-B972-7149527D67B8}" srcOrd="0" destOrd="0" parTransId="{10713C6E-882C-466C-B2D0-F5F90270DBBC}" sibTransId="{5C447DA7-DDC9-492A-BFBD-6B47E33806B7}"/>
    <dgm:cxn modelId="{D0028065-4BEE-4169-B78D-BB81F69F7920}" srcId="{6861327B-7AC0-4046-BFA3-8E29F55D61BE}" destId="{8FE9B797-EE89-49FD-A040-E8CE4C3F90D0}" srcOrd="0" destOrd="0" parTransId="{44BF2328-4FCD-4D11-8A72-28E1186171AE}" sibTransId="{82601639-28CF-48EB-A8E1-2A9789CC3BF1}"/>
    <dgm:cxn modelId="{0A948566-5B8A-48E5-840A-0F862DFFB1E9}" type="presOf" srcId="{8FE9B797-EE89-49FD-A040-E8CE4C3F90D0}" destId="{D7156D93-4875-40CB-AB33-8D189AB57A32}" srcOrd="0" destOrd="0" presId="urn:microsoft.com/office/officeart/2018/2/layout/IconVerticalSolidList"/>
    <dgm:cxn modelId="{B7DA2E70-46F0-4B99-B7D7-36D6F46E5742}" srcId="{F1D798EA-3989-4CAA-A927-5940CF848F68}" destId="{6861327B-7AC0-4046-BFA3-8E29F55D61BE}" srcOrd="1" destOrd="0" parTransId="{EF59E6EF-6D80-4C8D-820C-7B41E2E82588}" sibTransId="{FA38A4B3-C434-4F2A-8150-915E3A1E301F}"/>
    <dgm:cxn modelId="{B4806A52-55EC-4016-BA4C-DC96C7CC9BAF}" type="presOf" srcId="{E15F0D0A-B23D-48AC-97BF-901810AE577D}" destId="{B0790C00-324C-4D4A-88E0-BD03191C7038}" srcOrd="0" destOrd="0" presId="urn:microsoft.com/office/officeart/2018/2/layout/IconVerticalSolidList"/>
    <dgm:cxn modelId="{A67C6353-E42C-40DA-BA8E-C9E3B79CB52D}" srcId="{8F32986F-8FEB-402C-938D-9B460A8008BB}" destId="{CB7D670E-80B5-4579-9399-148BC9D0A671}" srcOrd="1" destOrd="0" parTransId="{3F6E076D-83D3-43E2-B4DC-0EA7395D667B}" sibTransId="{6A29133A-852B-4194-9E6A-334D0075DB42}"/>
    <dgm:cxn modelId="{E0CA3E75-782B-4D2E-A94B-BB22AFF94492}" srcId="{C0B5CF45-3B4C-4E41-B155-09D0E6B7338E}" destId="{E15F0D0A-B23D-48AC-97BF-901810AE577D}" srcOrd="0" destOrd="0" parTransId="{D652400A-3627-4D19-A8F4-62099AD993A7}" sibTransId="{48C7497D-C710-4389-85C3-09C671ED47BE}"/>
    <dgm:cxn modelId="{CEE9DC76-E939-432D-9924-3507B850E811}" srcId="{F1D798EA-3989-4CAA-A927-5940CF848F68}" destId="{8F32986F-8FEB-402C-938D-9B460A8008BB}" srcOrd="2" destOrd="0" parTransId="{3EA36DB3-8C55-4744-9A44-40D107DDA0F7}" sibTransId="{C3DE8A6B-328D-4A88-9DAB-F015DB50CBF0}"/>
    <dgm:cxn modelId="{2C18925A-429E-410F-88E6-D477B13FC64A}" type="presOf" srcId="{6861327B-7AC0-4046-BFA3-8E29F55D61BE}" destId="{A2A9C47A-F416-4F73-8C72-36BDDBC4ABA9}" srcOrd="0" destOrd="0" presId="urn:microsoft.com/office/officeart/2018/2/layout/IconVerticalSolidList"/>
    <dgm:cxn modelId="{A4EF8488-7DA4-4284-891C-40407B99498C}" type="presOf" srcId="{C0B5CF45-3B4C-4E41-B155-09D0E6B7338E}" destId="{9C4A4439-537D-4CC7-BAEE-64C278DA5CAA}" srcOrd="0" destOrd="0" presId="urn:microsoft.com/office/officeart/2018/2/layout/IconVerticalSolidList"/>
    <dgm:cxn modelId="{A705509C-72F4-4A83-AD51-803BEBE1C725}" type="presOf" srcId="{EEF1FA9C-7927-4C9B-8A8C-36CB374C6052}" destId="{D7156D93-4875-40CB-AB33-8D189AB57A32}" srcOrd="0" destOrd="1" presId="urn:microsoft.com/office/officeart/2018/2/layout/IconVerticalSolidList"/>
    <dgm:cxn modelId="{B74436BF-3513-4350-B1FB-73D503A9A1C2}" type="presOf" srcId="{8F32986F-8FEB-402C-938D-9B460A8008BB}" destId="{0453E493-DEC8-4389-A52E-45F1D3C91DEB}" srcOrd="0" destOrd="0" presId="urn:microsoft.com/office/officeart/2018/2/layout/IconVerticalSolidList"/>
    <dgm:cxn modelId="{3E415BF2-8B6E-4497-BBE9-098C94824144}" srcId="{6861327B-7AC0-4046-BFA3-8E29F55D61BE}" destId="{EEF1FA9C-7927-4C9B-8A8C-36CB374C6052}" srcOrd="1" destOrd="0" parTransId="{92F8691F-ED26-4C12-9B86-D9E194C1AC64}" sibTransId="{411148A5-4A3D-4F22-A3D1-8EC8D22D0DCE}"/>
    <dgm:cxn modelId="{AD7B2EF8-69DD-4EB0-8D49-B854A2CEC83F}" type="presOf" srcId="{CB7D670E-80B5-4579-9399-148BC9D0A671}" destId="{AB29D5FD-242E-4C9E-AE7E-9ABB94D11B0E}" srcOrd="0" destOrd="1" presId="urn:microsoft.com/office/officeart/2018/2/layout/IconVerticalSolidList"/>
    <dgm:cxn modelId="{2F537A0F-265E-47E9-9B4C-89C3B154AF66}" type="presParOf" srcId="{8176C629-F87C-4A7D-BA14-1EEEAF222329}" destId="{855EC05F-A4D7-4DD6-97DA-5A3CCCB7E31A}" srcOrd="0" destOrd="0" presId="urn:microsoft.com/office/officeart/2018/2/layout/IconVerticalSolidList"/>
    <dgm:cxn modelId="{C28CA28E-38C7-436D-AC3B-C1F234D983A4}" type="presParOf" srcId="{855EC05F-A4D7-4DD6-97DA-5A3CCCB7E31A}" destId="{35DC0048-4459-46FD-8C27-D7B461D86149}" srcOrd="0" destOrd="0" presId="urn:microsoft.com/office/officeart/2018/2/layout/IconVerticalSolidList"/>
    <dgm:cxn modelId="{A3282456-A26A-4105-A49C-981293E8A216}" type="presParOf" srcId="{855EC05F-A4D7-4DD6-97DA-5A3CCCB7E31A}" destId="{1D698B43-D8E2-41EE-9257-E7132DD3DD09}" srcOrd="1" destOrd="0" presId="urn:microsoft.com/office/officeart/2018/2/layout/IconVerticalSolidList"/>
    <dgm:cxn modelId="{5A404E0C-15A7-4945-89BA-D899C438DF49}" type="presParOf" srcId="{855EC05F-A4D7-4DD6-97DA-5A3CCCB7E31A}" destId="{D0D17CCB-6582-46C5-98AD-AAC9B79A738C}" srcOrd="2" destOrd="0" presId="urn:microsoft.com/office/officeart/2018/2/layout/IconVerticalSolidList"/>
    <dgm:cxn modelId="{6D055CB3-7D20-4EB7-9B30-C201E6F8D221}" type="presParOf" srcId="{855EC05F-A4D7-4DD6-97DA-5A3CCCB7E31A}" destId="{9C4A4439-537D-4CC7-BAEE-64C278DA5CAA}" srcOrd="3" destOrd="0" presId="urn:microsoft.com/office/officeart/2018/2/layout/IconVerticalSolidList"/>
    <dgm:cxn modelId="{1915E0CB-759F-4FD4-96D3-11BEAD0C41A8}" type="presParOf" srcId="{855EC05F-A4D7-4DD6-97DA-5A3CCCB7E31A}" destId="{B0790C00-324C-4D4A-88E0-BD03191C7038}" srcOrd="4" destOrd="0" presId="urn:microsoft.com/office/officeart/2018/2/layout/IconVerticalSolidList"/>
    <dgm:cxn modelId="{627B4914-187F-4D57-AF19-F9CE87A4F0C5}" type="presParOf" srcId="{8176C629-F87C-4A7D-BA14-1EEEAF222329}" destId="{95EA6E4E-0B6B-425F-8523-3A0CF4EAC860}" srcOrd="1" destOrd="0" presId="urn:microsoft.com/office/officeart/2018/2/layout/IconVerticalSolidList"/>
    <dgm:cxn modelId="{8A2F32E0-0326-4C2B-A75C-446EFB74C6D4}" type="presParOf" srcId="{8176C629-F87C-4A7D-BA14-1EEEAF222329}" destId="{C68B4890-3D27-4F38-9167-5FC9D2187FF2}" srcOrd="2" destOrd="0" presId="urn:microsoft.com/office/officeart/2018/2/layout/IconVerticalSolidList"/>
    <dgm:cxn modelId="{F5094319-E590-4F29-B188-6D80E2648226}" type="presParOf" srcId="{C68B4890-3D27-4F38-9167-5FC9D2187FF2}" destId="{471A9E1F-A469-4874-A422-45BE39EE9EC5}" srcOrd="0" destOrd="0" presId="urn:microsoft.com/office/officeart/2018/2/layout/IconVerticalSolidList"/>
    <dgm:cxn modelId="{7BFADF8A-DB1B-48C6-BC1E-EDCB7C225CEF}" type="presParOf" srcId="{C68B4890-3D27-4F38-9167-5FC9D2187FF2}" destId="{80FBB1A6-69C2-469A-B76B-DD2E464A6EC7}" srcOrd="1" destOrd="0" presId="urn:microsoft.com/office/officeart/2018/2/layout/IconVerticalSolidList"/>
    <dgm:cxn modelId="{49614774-7DF3-40EB-A099-FCEC89C4304E}" type="presParOf" srcId="{C68B4890-3D27-4F38-9167-5FC9D2187FF2}" destId="{BD4A201A-7BD7-4703-A684-488E73B56438}" srcOrd="2" destOrd="0" presId="urn:microsoft.com/office/officeart/2018/2/layout/IconVerticalSolidList"/>
    <dgm:cxn modelId="{A09A7D61-55D4-4248-87C3-CCF0FFE436DC}" type="presParOf" srcId="{C68B4890-3D27-4F38-9167-5FC9D2187FF2}" destId="{A2A9C47A-F416-4F73-8C72-36BDDBC4ABA9}" srcOrd="3" destOrd="0" presId="urn:microsoft.com/office/officeart/2018/2/layout/IconVerticalSolidList"/>
    <dgm:cxn modelId="{3B5CD0B9-C77B-4A00-BDEA-0FCFB707BA6B}" type="presParOf" srcId="{C68B4890-3D27-4F38-9167-5FC9D2187FF2}" destId="{D7156D93-4875-40CB-AB33-8D189AB57A32}" srcOrd="4" destOrd="0" presId="urn:microsoft.com/office/officeart/2018/2/layout/IconVerticalSolidList"/>
    <dgm:cxn modelId="{F114A286-A186-4F19-BCF8-D602306634CC}" type="presParOf" srcId="{8176C629-F87C-4A7D-BA14-1EEEAF222329}" destId="{7BBEE8B4-BCEC-4C7A-9F82-19F04FE40B62}" srcOrd="3" destOrd="0" presId="urn:microsoft.com/office/officeart/2018/2/layout/IconVerticalSolidList"/>
    <dgm:cxn modelId="{EA06ADD1-F42D-46DF-8225-EEEA48AB51CF}" type="presParOf" srcId="{8176C629-F87C-4A7D-BA14-1EEEAF222329}" destId="{9560E3DC-76F6-48AC-9D6A-1436F3943477}" srcOrd="4" destOrd="0" presId="urn:microsoft.com/office/officeart/2018/2/layout/IconVerticalSolidList"/>
    <dgm:cxn modelId="{43F64748-C530-4758-AB1E-5AD4A15AB3FE}" type="presParOf" srcId="{9560E3DC-76F6-48AC-9D6A-1436F3943477}" destId="{FD6BBD77-C4C3-4998-92B4-D586982433CA}" srcOrd="0" destOrd="0" presId="urn:microsoft.com/office/officeart/2018/2/layout/IconVerticalSolidList"/>
    <dgm:cxn modelId="{2477604D-E0FC-4970-8A49-4976F3CF6E62}" type="presParOf" srcId="{9560E3DC-76F6-48AC-9D6A-1436F3943477}" destId="{2FDB0AE0-14D8-4DEA-B382-97915888BC78}" srcOrd="1" destOrd="0" presId="urn:microsoft.com/office/officeart/2018/2/layout/IconVerticalSolidList"/>
    <dgm:cxn modelId="{17C2EC40-4E5D-48AE-BA9B-AC4C988878DC}" type="presParOf" srcId="{9560E3DC-76F6-48AC-9D6A-1436F3943477}" destId="{DEC348CA-0FB1-4128-85DB-3CA43FC3EDDC}" srcOrd="2" destOrd="0" presId="urn:microsoft.com/office/officeart/2018/2/layout/IconVerticalSolidList"/>
    <dgm:cxn modelId="{FE24395C-ACB0-4CAD-A6C8-646E9D8E3127}" type="presParOf" srcId="{9560E3DC-76F6-48AC-9D6A-1436F3943477}" destId="{0453E493-DEC8-4389-A52E-45F1D3C91DEB}" srcOrd="3" destOrd="0" presId="urn:microsoft.com/office/officeart/2018/2/layout/IconVerticalSolidList"/>
    <dgm:cxn modelId="{371C19D1-FA20-4471-937E-62AA5C983B41}" type="presParOf" srcId="{9560E3DC-76F6-48AC-9D6A-1436F3943477}" destId="{AB29D5FD-242E-4C9E-AE7E-9ABB94D11B0E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914170-3AAC-4324-B8E2-EF3B50A055A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5722D69-9929-4E4C-A7D3-78913C57FD5F}">
      <dgm:prSet/>
      <dgm:spPr/>
      <dgm:t>
        <a:bodyPr/>
        <a:lstStyle/>
        <a:p>
          <a:r>
            <a:rPr lang="en-US" b="1" i="0" baseline="0"/>
            <a:t>Privacy Protection:</a:t>
          </a:r>
          <a:r>
            <a:rPr lang="en-US" b="0" i="0" baseline="0"/>
            <a:t> GDPR-compliant data handling, consent procedures </a:t>
          </a:r>
          <a:endParaRPr lang="en-US"/>
        </a:p>
      </dgm:t>
    </dgm:pt>
    <dgm:pt modelId="{DC3B7089-77E7-4B0B-A1F0-CD5B4286D085}" type="parTrans" cxnId="{0C20CD37-BE1C-4DD5-81A1-7E1B467C64B9}">
      <dgm:prSet/>
      <dgm:spPr/>
      <dgm:t>
        <a:bodyPr/>
        <a:lstStyle/>
        <a:p>
          <a:endParaRPr lang="en-US"/>
        </a:p>
      </dgm:t>
    </dgm:pt>
    <dgm:pt modelId="{77380A39-791D-4811-8AB6-BFEF7EA6EB67}" type="sibTrans" cxnId="{0C20CD37-BE1C-4DD5-81A1-7E1B467C64B9}">
      <dgm:prSet/>
      <dgm:spPr/>
      <dgm:t>
        <a:bodyPr/>
        <a:lstStyle/>
        <a:p>
          <a:endParaRPr lang="en-US"/>
        </a:p>
      </dgm:t>
    </dgm:pt>
    <dgm:pt modelId="{26C2244D-89A4-4A33-8649-79A8A3CFD37C}">
      <dgm:prSet/>
      <dgm:spPr/>
      <dgm:t>
        <a:bodyPr/>
        <a:lstStyle/>
        <a:p>
          <a:r>
            <a:rPr lang="en-US" b="1" i="0" baseline="0"/>
            <a:t>Professional Integration:</a:t>
          </a:r>
          <a:r>
            <a:rPr lang="en-US" b="0" i="0" baseline="0"/>
            <a:t> Complementary roles rather than displacement </a:t>
          </a:r>
          <a:endParaRPr lang="en-US"/>
        </a:p>
      </dgm:t>
    </dgm:pt>
    <dgm:pt modelId="{61ABE6C0-F548-46E9-A6AB-40E0C576FD20}" type="parTrans" cxnId="{40199F56-DA71-45BD-AD21-BA0DB42347B9}">
      <dgm:prSet/>
      <dgm:spPr/>
      <dgm:t>
        <a:bodyPr/>
        <a:lstStyle/>
        <a:p>
          <a:endParaRPr lang="en-US"/>
        </a:p>
      </dgm:t>
    </dgm:pt>
    <dgm:pt modelId="{E07AF02F-05FE-4D8D-A8EA-AE2EA9962A8F}" type="sibTrans" cxnId="{40199F56-DA71-45BD-AD21-BA0DB42347B9}">
      <dgm:prSet/>
      <dgm:spPr/>
      <dgm:t>
        <a:bodyPr/>
        <a:lstStyle/>
        <a:p>
          <a:endParaRPr lang="en-US"/>
        </a:p>
      </dgm:t>
    </dgm:pt>
    <dgm:pt modelId="{B08B23AD-0768-44C7-9029-333B9B5F6724}">
      <dgm:prSet/>
      <dgm:spPr/>
      <dgm:t>
        <a:bodyPr/>
        <a:lstStyle/>
        <a:p>
          <a:r>
            <a:rPr lang="en-US" b="1" i="0" baseline="0"/>
            <a:t>Community Impact:</a:t>
          </a:r>
          <a:r>
            <a:rPr lang="en-US" b="0" i="0" baseline="0"/>
            <a:t> Housing affordability, preventing gentrification </a:t>
          </a:r>
          <a:endParaRPr lang="en-US"/>
        </a:p>
      </dgm:t>
    </dgm:pt>
    <dgm:pt modelId="{4CBFAA1F-6436-43F5-A7C3-277596C7F059}" type="parTrans" cxnId="{9A24CBBF-9E55-4165-8C95-4FF296D5FF3B}">
      <dgm:prSet/>
      <dgm:spPr/>
      <dgm:t>
        <a:bodyPr/>
        <a:lstStyle/>
        <a:p>
          <a:endParaRPr lang="en-US"/>
        </a:p>
      </dgm:t>
    </dgm:pt>
    <dgm:pt modelId="{D9E558C2-131F-452B-9A8B-FA83A3BE317B}" type="sibTrans" cxnId="{9A24CBBF-9E55-4165-8C95-4FF296D5FF3B}">
      <dgm:prSet/>
      <dgm:spPr/>
      <dgm:t>
        <a:bodyPr/>
        <a:lstStyle/>
        <a:p>
          <a:endParaRPr lang="en-US"/>
        </a:p>
      </dgm:t>
    </dgm:pt>
    <dgm:pt modelId="{C7357F04-9936-42D9-A995-591B58742822}">
      <dgm:prSet/>
      <dgm:spPr/>
      <dgm:t>
        <a:bodyPr/>
        <a:lstStyle/>
        <a:p>
          <a:r>
            <a:rPr lang="en-US" b="1" i="0" baseline="0"/>
            <a:t>Accessibility:</a:t>
          </a:r>
          <a:r>
            <a:rPr lang="en-US" b="0" i="0" baseline="0"/>
            <a:t> Reducing barriers to property assessment technology </a:t>
          </a:r>
          <a:endParaRPr lang="en-US"/>
        </a:p>
      </dgm:t>
    </dgm:pt>
    <dgm:pt modelId="{24BC5E87-68CF-4B98-9B82-0D5E13A4322E}" type="parTrans" cxnId="{B4CA1D8E-0323-4C38-B64A-49ACF2931769}">
      <dgm:prSet/>
      <dgm:spPr/>
      <dgm:t>
        <a:bodyPr/>
        <a:lstStyle/>
        <a:p>
          <a:endParaRPr lang="en-US"/>
        </a:p>
      </dgm:t>
    </dgm:pt>
    <dgm:pt modelId="{5BD90D02-C292-463E-8AC7-026FD67A2E3A}" type="sibTrans" cxnId="{B4CA1D8E-0323-4C38-B64A-49ACF2931769}">
      <dgm:prSet/>
      <dgm:spPr/>
      <dgm:t>
        <a:bodyPr/>
        <a:lstStyle/>
        <a:p>
          <a:endParaRPr lang="en-US"/>
        </a:p>
      </dgm:t>
    </dgm:pt>
    <dgm:pt modelId="{2FD3E5E4-A6BF-4A65-A33A-2B19F4702FC2}" type="pres">
      <dgm:prSet presAssocID="{86914170-3AAC-4324-B8E2-EF3B50A055AE}" presName="linear" presStyleCnt="0">
        <dgm:presLayoutVars>
          <dgm:animLvl val="lvl"/>
          <dgm:resizeHandles val="exact"/>
        </dgm:presLayoutVars>
      </dgm:prSet>
      <dgm:spPr/>
    </dgm:pt>
    <dgm:pt modelId="{962E0C18-18FF-4297-AA71-3F3795458685}" type="pres">
      <dgm:prSet presAssocID="{55722D69-9929-4E4C-A7D3-78913C57FD5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8F2F792-4AEA-4391-94D9-8A5E37ADEECC}" type="pres">
      <dgm:prSet presAssocID="{77380A39-791D-4811-8AB6-BFEF7EA6EB67}" presName="spacer" presStyleCnt="0"/>
      <dgm:spPr/>
    </dgm:pt>
    <dgm:pt modelId="{CE1644EC-2656-454B-9EDD-65D87764F1E4}" type="pres">
      <dgm:prSet presAssocID="{26C2244D-89A4-4A33-8649-79A8A3CFD37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E8E9466-AA26-4695-8703-1B11391CEBF0}" type="pres">
      <dgm:prSet presAssocID="{E07AF02F-05FE-4D8D-A8EA-AE2EA9962A8F}" presName="spacer" presStyleCnt="0"/>
      <dgm:spPr/>
    </dgm:pt>
    <dgm:pt modelId="{8F21444C-FD35-4017-91A5-58215FF51CAE}" type="pres">
      <dgm:prSet presAssocID="{B08B23AD-0768-44C7-9029-333B9B5F672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DB5DB39-8E06-44D3-9E3D-DDA6550BA48C}" type="pres">
      <dgm:prSet presAssocID="{D9E558C2-131F-452B-9A8B-FA83A3BE317B}" presName="spacer" presStyleCnt="0"/>
      <dgm:spPr/>
    </dgm:pt>
    <dgm:pt modelId="{22923FAA-84D0-4B69-9348-1FE522C74BC2}" type="pres">
      <dgm:prSet presAssocID="{C7357F04-9936-42D9-A995-591B5874282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3EC2C2F-1130-4676-8F69-1035A1FBA0D5}" type="presOf" srcId="{55722D69-9929-4E4C-A7D3-78913C57FD5F}" destId="{962E0C18-18FF-4297-AA71-3F3795458685}" srcOrd="0" destOrd="0" presId="urn:microsoft.com/office/officeart/2005/8/layout/vList2"/>
    <dgm:cxn modelId="{0C20CD37-BE1C-4DD5-81A1-7E1B467C64B9}" srcId="{86914170-3AAC-4324-B8E2-EF3B50A055AE}" destId="{55722D69-9929-4E4C-A7D3-78913C57FD5F}" srcOrd="0" destOrd="0" parTransId="{DC3B7089-77E7-4B0B-A1F0-CD5B4286D085}" sibTransId="{77380A39-791D-4811-8AB6-BFEF7EA6EB67}"/>
    <dgm:cxn modelId="{B5BE373D-698E-4600-B0F8-1BCA127A6723}" type="presOf" srcId="{86914170-3AAC-4324-B8E2-EF3B50A055AE}" destId="{2FD3E5E4-A6BF-4A65-A33A-2B19F4702FC2}" srcOrd="0" destOrd="0" presId="urn:microsoft.com/office/officeart/2005/8/layout/vList2"/>
    <dgm:cxn modelId="{40199F56-DA71-45BD-AD21-BA0DB42347B9}" srcId="{86914170-3AAC-4324-B8E2-EF3B50A055AE}" destId="{26C2244D-89A4-4A33-8649-79A8A3CFD37C}" srcOrd="1" destOrd="0" parTransId="{61ABE6C0-F548-46E9-A6AB-40E0C576FD20}" sibTransId="{E07AF02F-05FE-4D8D-A8EA-AE2EA9962A8F}"/>
    <dgm:cxn modelId="{B4CA1D8E-0323-4C38-B64A-49ACF2931769}" srcId="{86914170-3AAC-4324-B8E2-EF3B50A055AE}" destId="{C7357F04-9936-42D9-A995-591B58742822}" srcOrd="3" destOrd="0" parTransId="{24BC5E87-68CF-4B98-9B82-0D5E13A4322E}" sibTransId="{5BD90D02-C292-463E-8AC7-026FD67A2E3A}"/>
    <dgm:cxn modelId="{1A69C09A-B73C-4F5D-B927-C80F5CB1DF53}" type="presOf" srcId="{B08B23AD-0768-44C7-9029-333B9B5F6724}" destId="{8F21444C-FD35-4017-91A5-58215FF51CAE}" srcOrd="0" destOrd="0" presId="urn:microsoft.com/office/officeart/2005/8/layout/vList2"/>
    <dgm:cxn modelId="{FF7135BC-34B5-4FE9-996F-B896FBE4F397}" type="presOf" srcId="{26C2244D-89A4-4A33-8649-79A8A3CFD37C}" destId="{CE1644EC-2656-454B-9EDD-65D87764F1E4}" srcOrd="0" destOrd="0" presId="urn:microsoft.com/office/officeart/2005/8/layout/vList2"/>
    <dgm:cxn modelId="{9A24CBBF-9E55-4165-8C95-4FF296D5FF3B}" srcId="{86914170-3AAC-4324-B8E2-EF3B50A055AE}" destId="{B08B23AD-0768-44C7-9029-333B9B5F6724}" srcOrd="2" destOrd="0" parTransId="{4CBFAA1F-6436-43F5-A7C3-277596C7F059}" sibTransId="{D9E558C2-131F-452B-9A8B-FA83A3BE317B}"/>
    <dgm:cxn modelId="{75E7CDEB-185A-4D83-80BB-817188DFCA1E}" type="presOf" srcId="{C7357F04-9936-42D9-A995-591B58742822}" destId="{22923FAA-84D0-4B69-9348-1FE522C74BC2}" srcOrd="0" destOrd="0" presId="urn:microsoft.com/office/officeart/2005/8/layout/vList2"/>
    <dgm:cxn modelId="{38830B57-0D42-4FF8-B0B0-AE12EB253331}" type="presParOf" srcId="{2FD3E5E4-A6BF-4A65-A33A-2B19F4702FC2}" destId="{962E0C18-18FF-4297-AA71-3F3795458685}" srcOrd="0" destOrd="0" presId="urn:microsoft.com/office/officeart/2005/8/layout/vList2"/>
    <dgm:cxn modelId="{74F7B9FF-B8A4-4D87-AE07-51BDF3A57709}" type="presParOf" srcId="{2FD3E5E4-A6BF-4A65-A33A-2B19F4702FC2}" destId="{A8F2F792-4AEA-4391-94D9-8A5E37ADEECC}" srcOrd="1" destOrd="0" presId="urn:microsoft.com/office/officeart/2005/8/layout/vList2"/>
    <dgm:cxn modelId="{D1918DE7-EA93-4022-B266-0F0FA1904F1C}" type="presParOf" srcId="{2FD3E5E4-A6BF-4A65-A33A-2B19F4702FC2}" destId="{CE1644EC-2656-454B-9EDD-65D87764F1E4}" srcOrd="2" destOrd="0" presId="urn:microsoft.com/office/officeart/2005/8/layout/vList2"/>
    <dgm:cxn modelId="{AD0BB98A-48E8-4F8E-AE2E-8AF18E00AC08}" type="presParOf" srcId="{2FD3E5E4-A6BF-4A65-A33A-2B19F4702FC2}" destId="{8E8E9466-AA26-4695-8703-1B11391CEBF0}" srcOrd="3" destOrd="0" presId="urn:microsoft.com/office/officeart/2005/8/layout/vList2"/>
    <dgm:cxn modelId="{E53F5500-50C4-4BD5-B404-03BFEEE012A3}" type="presParOf" srcId="{2FD3E5E4-A6BF-4A65-A33A-2B19F4702FC2}" destId="{8F21444C-FD35-4017-91A5-58215FF51CAE}" srcOrd="4" destOrd="0" presId="urn:microsoft.com/office/officeart/2005/8/layout/vList2"/>
    <dgm:cxn modelId="{781C6FC0-66AC-47F1-9243-B4E426A52DA9}" type="presParOf" srcId="{2FD3E5E4-A6BF-4A65-A33A-2B19F4702FC2}" destId="{7DB5DB39-8E06-44D3-9E3D-DDA6550BA48C}" srcOrd="5" destOrd="0" presId="urn:microsoft.com/office/officeart/2005/8/layout/vList2"/>
    <dgm:cxn modelId="{93CC5532-39F5-4F06-B0DB-030128306976}" type="presParOf" srcId="{2FD3E5E4-A6BF-4A65-A33A-2B19F4702FC2}" destId="{22923FAA-84D0-4B69-9348-1FE522C74BC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27D585-75F4-4E36-A0A2-61C03CA4CC2D}">
      <dsp:nvSpPr>
        <dsp:cNvPr id="0" name=""/>
        <dsp:cNvSpPr/>
      </dsp:nvSpPr>
      <dsp:spPr>
        <a:xfrm>
          <a:off x="0" y="621"/>
          <a:ext cx="772826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9970F2-B2C9-4381-BFF4-2811A3C41D92}">
      <dsp:nvSpPr>
        <dsp:cNvPr id="0" name=""/>
        <dsp:cNvSpPr/>
      </dsp:nvSpPr>
      <dsp:spPr>
        <a:xfrm>
          <a:off x="0" y="621"/>
          <a:ext cx="7728267" cy="1017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/>
            <a:t>Consumer-grade LiDAR and photogrammetry technology</a:t>
          </a:r>
          <a:endParaRPr lang="en-US" sz="2800" kern="1200"/>
        </a:p>
      </dsp:txBody>
      <dsp:txXfrm>
        <a:off x="0" y="621"/>
        <a:ext cx="7728267" cy="1017216"/>
      </dsp:txXfrm>
    </dsp:sp>
    <dsp:sp modelId="{77DE4AC4-2E68-4142-BDE2-19656882C703}">
      <dsp:nvSpPr>
        <dsp:cNvPr id="0" name=""/>
        <dsp:cNvSpPr/>
      </dsp:nvSpPr>
      <dsp:spPr>
        <a:xfrm>
          <a:off x="0" y="1017837"/>
          <a:ext cx="7728267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4B8112-ED17-4B57-99C8-A8F1BCC134F1}">
      <dsp:nvSpPr>
        <dsp:cNvPr id="0" name=""/>
        <dsp:cNvSpPr/>
      </dsp:nvSpPr>
      <dsp:spPr>
        <a:xfrm>
          <a:off x="0" y="1017837"/>
          <a:ext cx="7728267" cy="1017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iPhone 16 Pro LiDAR scanner</a:t>
          </a:r>
        </a:p>
      </dsp:txBody>
      <dsp:txXfrm>
        <a:off x="0" y="1017837"/>
        <a:ext cx="7728267" cy="1017216"/>
      </dsp:txXfrm>
    </dsp:sp>
    <dsp:sp modelId="{A5DF4602-3074-4CDA-899C-7B542A518565}">
      <dsp:nvSpPr>
        <dsp:cNvPr id="0" name=""/>
        <dsp:cNvSpPr/>
      </dsp:nvSpPr>
      <dsp:spPr>
        <a:xfrm>
          <a:off x="0" y="2035053"/>
          <a:ext cx="772826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6E6398-AFE5-44EC-8458-EFD1E2A693C6}">
      <dsp:nvSpPr>
        <dsp:cNvPr id="0" name=""/>
        <dsp:cNvSpPr/>
      </dsp:nvSpPr>
      <dsp:spPr>
        <a:xfrm>
          <a:off x="0" y="2035053"/>
          <a:ext cx="7728267" cy="1017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Generate accurate 3D models for assessment</a:t>
          </a:r>
        </a:p>
      </dsp:txBody>
      <dsp:txXfrm>
        <a:off x="0" y="2035053"/>
        <a:ext cx="7728267" cy="1017216"/>
      </dsp:txXfrm>
    </dsp:sp>
    <dsp:sp modelId="{50D9DEF2-78DE-4B51-9CBF-FD779EE0C408}">
      <dsp:nvSpPr>
        <dsp:cNvPr id="0" name=""/>
        <dsp:cNvSpPr/>
      </dsp:nvSpPr>
      <dsp:spPr>
        <a:xfrm>
          <a:off x="0" y="3052270"/>
          <a:ext cx="7728267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60B9E8-225F-4C9F-AD84-48951107D7D4}">
      <dsp:nvSpPr>
        <dsp:cNvPr id="0" name=""/>
        <dsp:cNvSpPr/>
      </dsp:nvSpPr>
      <dsp:spPr>
        <a:xfrm>
          <a:off x="0" y="3052270"/>
          <a:ext cx="7728267" cy="1017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Significantly reduces cost and time requirements</a:t>
          </a:r>
        </a:p>
      </dsp:txBody>
      <dsp:txXfrm>
        <a:off x="0" y="3052270"/>
        <a:ext cx="7728267" cy="1017216"/>
      </dsp:txXfrm>
    </dsp:sp>
    <dsp:sp modelId="{44BB5F41-9DD4-4FA2-B0FF-786BFCC1257B}">
      <dsp:nvSpPr>
        <dsp:cNvPr id="0" name=""/>
        <dsp:cNvSpPr/>
      </dsp:nvSpPr>
      <dsp:spPr>
        <a:xfrm>
          <a:off x="0" y="4069486"/>
          <a:ext cx="7728267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F9FD17-52B4-43AA-A8B2-983527448978}">
      <dsp:nvSpPr>
        <dsp:cNvPr id="0" name=""/>
        <dsp:cNvSpPr/>
      </dsp:nvSpPr>
      <dsp:spPr>
        <a:xfrm>
          <a:off x="0" y="4069486"/>
          <a:ext cx="7728267" cy="1017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Enables remote evaluation and sharing</a:t>
          </a:r>
        </a:p>
      </dsp:txBody>
      <dsp:txXfrm>
        <a:off x="0" y="4069486"/>
        <a:ext cx="7728267" cy="10172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5A1D9A-7108-4021-B5B7-BD3A8C4443FA}">
      <dsp:nvSpPr>
        <dsp:cNvPr id="0" name=""/>
        <dsp:cNvSpPr/>
      </dsp:nvSpPr>
      <dsp:spPr>
        <a:xfrm>
          <a:off x="0" y="615"/>
          <a:ext cx="7293610" cy="14401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0EE537-235F-43F1-86CF-B8D5AE65DC83}">
      <dsp:nvSpPr>
        <dsp:cNvPr id="0" name=""/>
        <dsp:cNvSpPr/>
      </dsp:nvSpPr>
      <dsp:spPr>
        <a:xfrm>
          <a:off x="435651" y="324653"/>
          <a:ext cx="792093" cy="79209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9E15C3-07C2-4E63-A671-29B32EAACC99}">
      <dsp:nvSpPr>
        <dsp:cNvPr id="0" name=""/>
        <dsp:cNvSpPr/>
      </dsp:nvSpPr>
      <dsp:spPr>
        <a:xfrm>
          <a:off x="1663397" y="615"/>
          <a:ext cx="5630212" cy="144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8" tIns="152418" rIns="152418" bIns="15241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baseline="0"/>
            <a:t>99.25% measurement accuracy compared to traditional methods </a:t>
          </a:r>
          <a:endParaRPr lang="en-US" sz="2500" kern="1200"/>
        </a:p>
      </dsp:txBody>
      <dsp:txXfrm>
        <a:off x="1663397" y="615"/>
        <a:ext cx="5630212" cy="1440170"/>
      </dsp:txXfrm>
    </dsp:sp>
    <dsp:sp modelId="{A56A1A01-107C-48EE-876A-AADA12D06CB4}">
      <dsp:nvSpPr>
        <dsp:cNvPr id="0" name=""/>
        <dsp:cNvSpPr/>
      </dsp:nvSpPr>
      <dsp:spPr>
        <a:xfrm>
          <a:off x="0" y="1800829"/>
          <a:ext cx="7293610" cy="14401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39935A-8732-42D7-B2C7-7B077B52605E}">
      <dsp:nvSpPr>
        <dsp:cNvPr id="0" name=""/>
        <dsp:cNvSpPr/>
      </dsp:nvSpPr>
      <dsp:spPr>
        <a:xfrm>
          <a:off x="435651" y="2124867"/>
          <a:ext cx="792093" cy="79209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ECA384-4E6C-4177-B170-D2FF0612D63F}">
      <dsp:nvSpPr>
        <dsp:cNvPr id="0" name=""/>
        <dsp:cNvSpPr/>
      </dsp:nvSpPr>
      <dsp:spPr>
        <a:xfrm>
          <a:off x="1663397" y="1800829"/>
          <a:ext cx="5630212" cy="144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8" tIns="152418" rIns="152418" bIns="15241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baseline="0"/>
            <a:t>±8.2cm mean deviation across all measurements </a:t>
          </a:r>
          <a:endParaRPr lang="en-US" sz="2500" kern="1200"/>
        </a:p>
      </dsp:txBody>
      <dsp:txXfrm>
        <a:off x="1663397" y="1800829"/>
        <a:ext cx="5630212" cy="1440170"/>
      </dsp:txXfrm>
    </dsp:sp>
    <dsp:sp modelId="{4A50462C-9A25-4125-8DE9-F8B0DADA93CD}">
      <dsp:nvSpPr>
        <dsp:cNvPr id="0" name=""/>
        <dsp:cNvSpPr/>
      </dsp:nvSpPr>
      <dsp:spPr>
        <a:xfrm>
          <a:off x="0" y="3601042"/>
          <a:ext cx="7293610" cy="14401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755CA2-46EC-4F93-A5CC-CCAFBA2095B3}">
      <dsp:nvSpPr>
        <dsp:cNvPr id="0" name=""/>
        <dsp:cNvSpPr/>
      </dsp:nvSpPr>
      <dsp:spPr>
        <a:xfrm>
          <a:off x="435651" y="3925081"/>
          <a:ext cx="792093" cy="79209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4C39B6-E9F0-45A9-8702-A54A55FE7158}">
      <dsp:nvSpPr>
        <dsp:cNvPr id="0" name=""/>
        <dsp:cNvSpPr/>
      </dsp:nvSpPr>
      <dsp:spPr>
        <a:xfrm>
          <a:off x="1663397" y="3601042"/>
          <a:ext cx="5630212" cy="144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8" tIns="152418" rIns="152418" bIns="15241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baseline="0" dirty="0"/>
            <a:t>85% reduction in on-site time (1 hour vs 4-6 hours) </a:t>
          </a:r>
          <a:endParaRPr lang="en-US" sz="2500" kern="1200" dirty="0"/>
        </a:p>
      </dsp:txBody>
      <dsp:txXfrm>
        <a:off x="1663397" y="3601042"/>
        <a:ext cx="5630212" cy="14401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C0048-4459-46FD-8C27-D7B461D86149}">
      <dsp:nvSpPr>
        <dsp:cNvPr id="0" name=""/>
        <dsp:cNvSpPr/>
      </dsp:nvSpPr>
      <dsp:spPr>
        <a:xfrm>
          <a:off x="0" y="615"/>
          <a:ext cx="7293610" cy="144017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698B43-D8E2-41EE-9257-E7132DD3DD09}">
      <dsp:nvSpPr>
        <dsp:cNvPr id="0" name=""/>
        <dsp:cNvSpPr/>
      </dsp:nvSpPr>
      <dsp:spPr>
        <a:xfrm>
          <a:off x="435651" y="324653"/>
          <a:ext cx="792093" cy="79209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4A4439-537D-4CC7-BAEE-64C278DA5CAA}">
      <dsp:nvSpPr>
        <dsp:cNvPr id="0" name=""/>
        <dsp:cNvSpPr/>
      </dsp:nvSpPr>
      <dsp:spPr>
        <a:xfrm>
          <a:off x="1663397" y="615"/>
          <a:ext cx="3282124" cy="144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8" tIns="152418" rIns="152418" bIns="15241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Government Partnership Model</a:t>
          </a:r>
          <a:r>
            <a:rPr lang="en-US" sz="2500" kern="1200"/>
            <a:t> </a:t>
          </a:r>
        </a:p>
      </dsp:txBody>
      <dsp:txXfrm>
        <a:off x="1663397" y="615"/>
        <a:ext cx="3282124" cy="1440170"/>
      </dsp:txXfrm>
    </dsp:sp>
    <dsp:sp modelId="{B0790C00-324C-4D4A-88E0-BD03191C7038}">
      <dsp:nvSpPr>
        <dsp:cNvPr id="0" name=""/>
        <dsp:cNvSpPr/>
      </dsp:nvSpPr>
      <dsp:spPr>
        <a:xfrm>
          <a:off x="4945521" y="615"/>
          <a:ext cx="2348088" cy="144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8" tIns="152418" rIns="152418" bIns="152418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Public-private partnerships with local authorities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Centralized property database</a:t>
          </a:r>
        </a:p>
      </dsp:txBody>
      <dsp:txXfrm>
        <a:off x="4945521" y="615"/>
        <a:ext cx="2348088" cy="1440170"/>
      </dsp:txXfrm>
    </dsp:sp>
    <dsp:sp modelId="{471A9E1F-A469-4874-A422-45BE39EE9EC5}">
      <dsp:nvSpPr>
        <dsp:cNvPr id="0" name=""/>
        <dsp:cNvSpPr/>
      </dsp:nvSpPr>
      <dsp:spPr>
        <a:xfrm>
          <a:off x="0" y="1800829"/>
          <a:ext cx="7293610" cy="144017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FBB1A6-69C2-469A-B76B-DD2E464A6EC7}">
      <dsp:nvSpPr>
        <dsp:cNvPr id="0" name=""/>
        <dsp:cNvSpPr/>
      </dsp:nvSpPr>
      <dsp:spPr>
        <a:xfrm>
          <a:off x="435651" y="2124867"/>
          <a:ext cx="792093" cy="79209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A9C47A-F416-4F73-8C72-36BDDBC4ABA9}">
      <dsp:nvSpPr>
        <dsp:cNvPr id="0" name=""/>
        <dsp:cNvSpPr/>
      </dsp:nvSpPr>
      <dsp:spPr>
        <a:xfrm>
          <a:off x="1663397" y="1800829"/>
          <a:ext cx="3282124" cy="144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8" tIns="152418" rIns="152418" bIns="15241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Commercial Service Model</a:t>
          </a:r>
          <a:r>
            <a:rPr lang="en-US" sz="2500" kern="1200"/>
            <a:t> </a:t>
          </a:r>
        </a:p>
      </dsp:txBody>
      <dsp:txXfrm>
        <a:off x="1663397" y="1800829"/>
        <a:ext cx="3282124" cy="1440170"/>
      </dsp:txXfrm>
    </dsp:sp>
    <dsp:sp modelId="{D7156D93-4875-40CB-AB33-8D189AB57A32}">
      <dsp:nvSpPr>
        <dsp:cNvPr id="0" name=""/>
        <dsp:cNvSpPr/>
      </dsp:nvSpPr>
      <dsp:spPr>
        <a:xfrm>
          <a:off x="4945521" y="1800829"/>
          <a:ext cx="2348088" cy="144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8" tIns="152418" rIns="152418" bIns="152418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Tiered pricing for developers and investors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Subscription services for ongoing property data</a:t>
          </a:r>
        </a:p>
      </dsp:txBody>
      <dsp:txXfrm>
        <a:off x="4945521" y="1800829"/>
        <a:ext cx="2348088" cy="1440170"/>
      </dsp:txXfrm>
    </dsp:sp>
    <dsp:sp modelId="{FD6BBD77-C4C3-4998-92B4-D586982433CA}">
      <dsp:nvSpPr>
        <dsp:cNvPr id="0" name=""/>
        <dsp:cNvSpPr/>
      </dsp:nvSpPr>
      <dsp:spPr>
        <a:xfrm>
          <a:off x="0" y="3601042"/>
          <a:ext cx="7293610" cy="144017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DB0AE0-14D8-4DEA-B382-97915888BC78}">
      <dsp:nvSpPr>
        <dsp:cNvPr id="0" name=""/>
        <dsp:cNvSpPr/>
      </dsp:nvSpPr>
      <dsp:spPr>
        <a:xfrm>
          <a:off x="435651" y="3925081"/>
          <a:ext cx="792093" cy="79209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53E493-DEC8-4389-A52E-45F1D3C91DEB}">
      <dsp:nvSpPr>
        <dsp:cNvPr id="0" name=""/>
        <dsp:cNvSpPr/>
      </dsp:nvSpPr>
      <dsp:spPr>
        <a:xfrm>
          <a:off x="1663397" y="3601042"/>
          <a:ext cx="3282124" cy="144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8" tIns="152418" rIns="152418" bIns="15241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Community Initiative Model</a:t>
          </a:r>
          <a:r>
            <a:rPr lang="en-US" sz="2500" kern="1200"/>
            <a:t> </a:t>
          </a:r>
        </a:p>
      </dsp:txBody>
      <dsp:txXfrm>
        <a:off x="1663397" y="3601042"/>
        <a:ext cx="3282124" cy="1440170"/>
      </dsp:txXfrm>
    </dsp:sp>
    <dsp:sp modelId="{AB29D5FD-242E-4C9E-AE7E-9ABB94D11B0E}">
      <dsp:nvSpPr>
        <dsp:cNvPr id="0" name=""/>
        <dsp:cNvSpPr/>
      </dsp:nvSpPr>
      <dsp:spPr>
        <a:xfrm>
          <a:off x="4945521" y="3601042"/>
          <a:ext cx="2348088" cy="144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8" tIns="152418" rIns="152418" bIns="152418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Equipment lending for community organizations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Training and open-source tools</a:t>
          </a:r>
        </a:p>
      </dsp:txBody>
      <dsp:txXfrm>
        <a:off x="4945521" y="3601042"/>
        <a:ext cx="2348088" cy="14401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2E0C18-18FF-4297-AA71-3F3795458685}">
      <dsp:nvSpPr>
        <dsp:cNvPr id="0" name=""/>
        <dsp:cNvSpPr/>
      </dsp:nvSpPr>
      <dsp:spPr>
        <a:xfrm>
          <a:off x="0" y="43919"/>
          <a:ext cx="7315200" cy="1193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i="0" kern="1200" baseline="0"/>
            <a:t>Privacy Protection:</a:t>
          </a:r>
          <a:r>
            <a:rPr lang="en-US" sz="3000" b="0" i="0" kern="1200" baseline="0"/>
            <a:t> GDPR-compliant data handling, consent procedures </a:t>
          </a:r>
          <a:endParaRPr lang="en-US" sz="3000" kern="1200"/>
        </a:p>
      </dsp:txBody>
      <dsp:txXfrm>
        <a:off x="58257" y="102176"/>
        <a:ext cx="7198686" cy="1076886"/>
      </dsp:txXfrm>
    </dsp:sp>
    <dsp:sp modelId="{CE1644EC-2656-454B-9EDD-65D87764F1E4}">
      <dsp:nvSpPr>
        <dsp:cNvPr id="0" name=""/>
        <dsp:cNvSpPr/>
      </dsp:nvSpPr>
      <dsp:spPr>
        <a:xfrm>
          <a:off x="0" y="1323719"/>
          <a:ext cx="7315200" cy="1193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i="0" kern="1200" baseline="0"/>
            <a:t>Professional Integration:</a:t>
          </a:r>
          <a:r>
            <a:rPr lang="en-US" sz="3000" b="0" i="0" kern="1200" baseline="0"/>
            <a:t> Complementary roles rather than displacement </a:t>
          </a:r>
          <a:endParaRPr lang="en-US" sz="3000" kern="1200"/>
        </a:p>
      </dsp:txBody>
      <dsp:txXfrm>
        <a:off x="58257" y="1381976"/>
        <a:ext cx="7198686" cy="1076886"/>
      </dsp:txXfrm>
    </dsp:sp>
    <dsp:sp modelId="{8F21444C-FD35-4017-91A5-58215FF51CAE}">
      <dsp:nvSpPr>
        <dsp:cNvPr id="0" name=""/>
        <dsp:cNvSpPr/>
      </dsp:nvSpPr>
      <dsp:spPr>
        <a:xfrm>
          <a:off x="0" y="2603519"/>
          <a:ext cx="7315200" cy="1193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i="0" kern="1200" baseline="0"/>
            <a:t>Community Impact:</a:t>
          </a:r>
          <a:r>
            <a:rPr lang="en-US" sz="3000" b="0" i="0" kern="1200" baseline="0"/>
            <a:t> Housing affordability, preventing gentrification </a:t>
          </a:r>
          <a:endParaRPr lang="en-US" sz="3000" kern="1200"/>
        </a:p>
      </dsp:txBody>
      <dsp:txXfrm>
        <a:off x="58257" y="2661776"/>
        <a:ext cx="7198686" cy="1076886"/>
      </dsp:txXfrm>
    </dsp:sp>
    <dsp:sp modelId="{22923FAA-84D0-4B69-9348-1FE522C74BC2}">
      <dsp:nvSpPr>
        <dsp:cNvPr id="0" name=""/>
        <dsp:cNvSpPr/>
      </dsp:nvSpPr>
      <dsp:spPr>
        <a:xfrm>
          <a:off x="0" y="3883320"/>
          <a:ext cx="7315200" cy="1193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i="0" kern="1200" baseline="0"/>
            <a:t>Accessibility:</a:t>
          </a:r>
          <a:r>
            <a:rPr lang="en-US" sz="3000" b="0" i="0" kern="1200" baseline="0"/>
            <a:t> Reducing barriers to property assessment technology </a:t>
          </a:r>
          <a:endParaRPr lang="en-US" sz="3000" kern="1200"/>
        </a:p>
      </dsp:txBody>
      <dsp:txXfrm>
        <a:off x="58257" y="3941577"/>
        <a:ext cx="7198686" cy="1076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AC1-1007-4ADF-A786-64670422E737}" type="datetimeFigureOut">
              <a:rPr lang="en-IE" smtClean="0"/>
              <a:t>03/04/2025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4046-B7A6-4A83-B74C-E58A253EB7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481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AC1-1007-4ADF-A786-64670422E737}" type="datetimeFigureOut">
              <a:rPr lang="en-IE" smtClean="0"/>
              <a:t>03/04/2025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4046-B7A6-4A83-B74C-E58A253EB7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4557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AC1-1007-4ADF-A786-64670422E737}" type="datetimeFigureOut">
              <a:rPr lang="en-IE" smtClean="0"/>
              <a:t>03/04/2025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4046-B7A6-4A83-B74C-E58A253EB7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39439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AC1-1007-4ADF-A786-64670422E737}" type="datetimeFigureOut">
              <a:rPr lang="en-IE" smtClean="0"/>
              <a:t>03/04/2025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4046-B7A6-4A83-B74C-E58A253EB7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8731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AC1-1007-4ADF-A786-64670422E737}" type="datetimeFigureOut">
              <a:rPr lang="en-IE" smtClean="0"/>
              <a:t>03/04/2025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4046-B7A6-4A83-B74C-E58A253EB7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77774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AC1-1007-4ADF-A786-64670422E737}" type="datetimeFigureOut">
              <a:rPr lang="en-IE" smtClean="0"/>
              <a:t>03/04/2025</a:t>
            </a:fld>
            <a:endParaRPr lang="en-I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4046-B7A6-4A83-B74C-E58A253EB7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94200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AC1-1007-4ADF-A786-64670422E737}" type="datetimeFigureOut">
              <a:rPr lang="en-IE" smtClean="0"/>
              <a:t>03/04/2025</a:t>
            </a:fld>
            <a:endParaRPr lang="en-IE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4046-B7A6-4A83-B74C-E58A253EB7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2864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AC1-1007-4ADF-A786-64670422E737}" type="datetimeFigureOut">
              <a:rPr lang="en-IE" smtClean="0"/>
              <a:t>03/04/2025</a:t>
            </a:fld>
            <a:endParaRPr lang="en-I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4046-B7A6-4A83-B74C-E58A253EB7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63162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AC1-1007-4ADF-A786-64670422E737}" type="datetimeFigureOut">
              <a:rPr lang="en-IE" smtClean="0"/>
              <a:t>03/04/2025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4046-B7A6-4A83-B74C-E58A253EB7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3207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AC1-1007-4ADF-A786-64670422E737}" type="datetimeFigureOut">
              <a:rPr lang="en-IE" smtClean="0"/>
              <a:t>03/04/2025</a:t>
            </a:fld>
            <a:endParaRPr lang="en-I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4046-B7A6-4A83-B74C-E58A253EB7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92921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3CAC1-1007-4ADF-A786-64670422E737}" type="datetimeFigureOut">
              <a:rPr lang="en-IE" smtClean="0"/>
              <a:t>03/04/2025</a:t>
            </a:fld>
            <a:endParaRPr lang="en-I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I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F4046-B7A6-4A83-B74C-E58A253EB7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27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353CAC1-1007-4ADF-A786-64670422E737}" type="datetimeFigureOut">
              <a:rPr lang="en-IE" smtClean="0"/>
              <a:t>03/04/2025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E0CF4046-B7A6-4A83-B74C-E58A253EB7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898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youtu.be/PZ28iOW5xcA" TargetMode="External"/><Relationship Id="rId4" Type="http://schemas.openxmlformats.org/officeDocument/2006/relationships/hyperlink" Target="https://showcase.itcarlow.ie/it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E6A34-C024-890D-F30A-2EF8DB1437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0892" y="959246"/>
            <a:ext cx="7800475" cy="555554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Property Assessment of Derelict Buildings in Ireland Using LiDAR and Photogrammetry</a:t>
            </a:r>
            <a:br>
              <a:rPr lang="en-US" b="1" dirty="0"/>
            </a:br>
            <a:br>
              <a:rPr lang="en-US" sz="4400" b="1" dirty="0"/>
            </a:br>
            <a:r>
              <a:rPr lang="en-US" sz="4400" dirty="0"/>
              <a:t>Dylan O'Donnell | South East Technological University April 2025</a:t>
            </a:r>
            <a:br>
              <a:rPr lang="en-US" dirty="0"/>
            </a:b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27885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203ABB4-7E2A-4248-9FE7-4A419AFF2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126970D-C1E5-4FB1-84E8-86CB9CED1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67639"/>
            <a:ext cx="11707367" cy="1852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8FF1CA-7EA3-6B02-4B6A-4388D0C68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590661"/>
            <a:ext cx="10210862" cy="106569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900" spc="-100" dirty="0"/>
              <a:t>Technical Evaluation Results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4ADC72B7-C581-63A6-CCFF-8BF7B92747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7239145"/>
              </p:ext>
            </p:extLst>
          </p:nvPr>
        </p:nvGraphicFramePr>
        <p:xfrm>
          <a:off x="1505940" y="484632"/>
          <a:ext cx="9765334" cy="3556758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3045484">
                  <a:extLst>
                    <a:ext uri="{9D8B030D-6E8A-4147-A177-3AD203B41FA5}">
                      <a16:colId xmlns:a16="http://schemas.microsoft.com/office/drawing/2014/main" val="2935877705"/>
                    </a:ext>
                  </a:extLst>
                </a:gridCol>
                <a:gridCol w="2079786">
                  <a:extLst>
                    <a:ext uri="{9D8B030D-6E8A-4147-A177-3AD203B41FA5}">
                      <a16:colId xmlns:a16="http://schemas.microsoft.com/office/drawing/2014/main" val="3447118416"/>
                    </a:ext>
                  </a:extLst>
                </a:gridCol>
                <a:gridCol w="1431607">
                  <a:extLst>
                    <a:ext uri="{9D8B030D-6E8A-4147-A177-3AD203B41FA5}">
                      <a16:colId xmlns:a16="http://schemas.microsoft.com/office/drawing/2014/main" val="1480250783"/>
                    </a:ext>
                  </a:extLst>
                </a:gridCol>
                <a:gridCol w="3208457">
                  <a:extLst>
                    <a:ext uri="{9D8B030D-6E8A-4147-A177-3AD203B41FA5}">
                      <a16:colId xmlns:a16="http://schemas.microsoft.com/office/drawing/2014/main" val="2624824847"/>
                    </a:ext>
                  </a:extLst>
                </a:gridCol>
              </a:tblGrid>
              <a:tr h="393888">
                <a:tc>
                  <a:txBody>
                    <a:bodyPr/>
                    <a:lstStyle/>
                    <a:p>
                      <a:r>
                        <a:rPr lang="en-IE" sz="1700"/>
                        <a:t>Business Requirement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Traditional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LiDAR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Key Advantage</a:t>
                      </a:r>
                    </a:p>
                  </a:txBody>
                  <a:tcPr marL="87394" marR="87394" marT="43698" marB="43698" anchor="ctr"/>
                </a:tc>
                <a:extLst>
                  <a:ext uri="{0D108BD9-81ED-4DB2-BD59-A6C34878D82A}">
                    <a16:rowId xmlns:a16="http://schemas.microsoft.com/office/drawing/2014/main" val="1355257042"/>
                  </a:ext>
                </a:extLst>
              </a:tr>
              <a:tr h="393888">
                <a:tc>
                  <a:txBody>
                    <a:bodyPr/>
                    <a:lstStyle/>
                    <a:p>
                      <a:r>
                        <a:rPr lang="en-IE" sz="1700"/>
                        <a:t>Cost Efficiency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1/4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4/4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78-87% cost reduction</a:t>
                      </a:r>
                    </a:p>
                  </a:txBody>
                  <a:tcPr marL="87394" marR="87394" marT="43698" marB="43698" anchor="ctr"/>
                </a:tc>
                <a:extLst>
                  <a:ext uri="{0D108BD9-81ED-4DB2-BD59-A6C34878D82A}">
                    <a16:rowId xmlns:a16="http://schemas.microsoft.com/office/drawing/2014/main" val="3893856677"/>
                  </a:ext>
                </a:extLst>
              </a:tr>
              <a:tr h="393888">
                <a:tc>
                  <a:txBody>
                    <a:bodyPr/>
                    <a:lstStyle/>
                    <a:p>
                      <a:r>
                        <a:rPr lang="en-IE" sz="1700"/>
                        <a:t>Time Efficiency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1/4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4/4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85% time savings</a:t>
                      </a:r>
                    </a:p>
                  </a:txBody>
                  <a:tcPr marL="87394" marR="87394" marT="43698" marB="43698" anchor="ctr"/>
                </a:tc>
                <a:extLst>
                  <a:ext uri="{0D108BD9-81ED-4DB2-BD59-A6C34878D82A}">
                    <a16:rowId xmlns:a16="http://schemas.microsoft.com/office/drawing/2014/main" val="405312019"/>
                  </a:ext>
                </a:extLst>
              </a:tr>
              <a:tr h="660402">
                <a:tc>
                  <a:txBody>
                    <a:bodyPr/>
                    <a:lstStyle/>
                    <a:p>
                      <a:r>
                        <a:rPr lang="en-IE" sz="1700"/>
                        <a:t>Accuracy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4/4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3/4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US" sz="1700"/>
                        <a:t>99.25% accuracy (sufficient for planning)</a:t>
                      </a:r>
                    </a:p>
                  </a:txBody>
                  <a:tcPr marL="87394" marR="87394" marT="43698" marB="43698" anchor="ctr"/>
                </a:tc>
                <a:extLst>
                  <a:ext uri="{0D108BD9-81ED-4DB2-BD59-A6C34878D82A}">
                    <a16:rowId xmlns:a16="http://schemas.microsoft.com/office/drawing/2014/main" val="2368483124"/>
                  </a:ext>
                </a:extLst>
              </a:tr>
              <a:tr h="393888">
                <a:tc>
                  <a:txBody>
                    <a:bodyPr/>
                    <a:lstStyle/>
                    <a:p>
                      <a:r>
                        <a:rPr lang="en-IE" sz="1700"/>
                        <a:t>Accessibility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1/4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3/4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Usable by non-specialists</a:t>
                      </a:r>
                    </a:p>
                  </a:txBody>
                  <a:tcPr marL="87394" marR="87394" marT="43698" marB="43698" anchor="ctr"/>
                </a:tc>
                <a:extLst>
                  <a:ext uri="{0D108BD9-81ED-4DB2-BD59-A6C34878D82A}">
                    <a16:rowId xmlns:a16="http://schemas.microsoft.com/office/drawing/2014/main" val="385841363"/>
                  </a:ext>
                </a:extLst>
              </a:tr>
              <a:tr h="660402">
                <a:tc>
                  <a:txBody>
                    <a:bodyPr/>
                    <a:lstStyle/>
                    <a:p>
                      <a:r>
                        <a:rPr lang="en-IE" sz="1700"/>
                        <a:t>Data Quality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2/4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4/4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Comprehensive 3D documentation</a:t>
                      </a:r>
                    </a:p>
                  </a:txBody>
                  <a:tcPr marL="87394" marR="87394" marT="43698" marB="43698" anchor="ctr"/>
                </a:tc>
                <a:extLst>
                  <a:ext uri="{0D108BD9-81ED-4DB2-BD59-A6C34878D82A}">
                    <a16:rowId xmlns:a16="http://schemas.microsoft.com/office/drawing/2014/main" val="1124610082"/>
                  </a:ext>
                </a:extLst>
              </a:tr>
              <a:tr h="660402">
                <a:tc>
                  <a:txBody>
                    <a:bodyPr/>
                    <a:lstStyle/>
                    <a:p>
                      <a:r>
                        <a:rPr lang="en-IE" sz="1700"/>
                        <a:t>Scalability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1/4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3/4</a:t>
                      </a:r>
                    </a:p>
                  </a:txBody>
                  <a:tcPr marL="87394" marR="87394" marT="43698" marB="43698" anchor="ctr"/>
                </a:tc>
                <a:tc>
                  <a:txBody>
                    <a:bodyPr/>
                    <a:lstStyle/>
                    <a:p>
                      <a:r>
                        <a:rPr lang="en-IE" sz="1700"/>
                        <a:t>Feasible for large-scale implementation</a:t>
                      </a:r>
                    </a:p>
                  </a:txBody>
                  <a:tcPr marL="87394" marR="87394" marT="43698" marB="43698" anchor="ctr"/>
                </a:tc>
                <a:extLst>
                  <a:ext uri="{0D108BD9-81ED-4DB2-BD59-A6C34878D82A}">
                    <a16:rowId xmlns:a16="http://schemas.microsoft.com/office/drawing/2014/main" val="1478280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9501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C9B317-38C7-42F1-1384-27B8AD620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116" y="864108"/>
            <a:ext cx="3073914" cy="5120639"/>
          </a:xfrm>
        </p:spPr>
        <p:txBody>
          <a:bodyPr>
            <a:normAutofit/>
          </a:bodyPr>
          <a:lstStyle/>
          <a:p>
            <a:pPr algn="r"/>
            <a:r>
              <a:rPr lang="en-IE" sz="2800">
                <a:solidFill>
                  <a:schemeClr val="tx1">
                    <a:lumMod val="85000"/>
                    <a:lumOff val="15000"/>
                  </a:schemeClr>
                </a:solidFill>
              </a:rPr>
              <a:t>Key Findings &amp; Recommendations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128693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51129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">
            <a:extLst>
              <a:ext uri="{FF2B5EF4-FFF2-40B4-BE49-F238E27FC236}">
                <a16:creationId xmlns:a16="http://schemas.microsoft.com/office/drawing/2014/main" id="{564BC0B2-0ECC-5812-0338-25AE4B4B5F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289229" y="864108"/>
            <a:ext cx="5910677" cy="51206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Hybrid Implementation: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Use LiDAR for initial assessments, traditional methods for specialized evaluation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Phased Deployment: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Pilot (6 months): 5-10 properties with selected councils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Limited deployment (12 months): 50-100 properties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Scale-up (24 months): 1,000+ properties annually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Training Programs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for professionals and community organizations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Technical Infrastructure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for secure 3D model repositories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83988" y="767825"/>
            <a:ext cx="508012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060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E9F5D7F-1BBC-4096-ADA7-AA9C9E4D2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6D370DD-716B-4528-B475-331F84CEA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9514" y="758953"/>
            <a:ext cx="7052486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25550-A757-11E6-27B3-96A6DFE13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1642" y="1123837"/>
            <a:ext cx="6451110" cy="1255469"/>
          </a:xfrm>
        </p:spPr>
        <p:txBody>
          <a:bodyPr>
            <a:normAutofit/>
          </a:bodyPr>
          <a:lstStyle/>
          <a:p>
            <a:r>
              <a:rPr lang="en-IE" dirty="0"/>
              <a:t>Conclusion: The Opportunity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79D076F-656A-4CD9-83AD-AF8F4B28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912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pic>
        <p:nvPicPr>
          <p:cNvPr id="8" name="Graphic 7" descr="House">
            <a:extLst>
              <a:ext uri="{FF2B5EF4-FFF2-40B4-BE49-F238E27FC236}">
                <a16:creationId xmlns:a16="http://schemas.microsoft.com/office/drawing/2014/main" id="{054FA7EA-8C2E-2D65-A8F0-655B38B08C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0771" y="1535135"/>
            <a:ext cx="3778286" cy="3778286"/>
          </a:xfrm>
          <a:prstGeom prst="rect">
            <a:avLst/>
          </a:pr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8A8626C9-D8E6-B68F-6887-2D09D71D32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451644" y="2510395"/>
            <a:ext cx="6451109" cy="327458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9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Consumer technology has matured enough to address a significant challenge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Potential to transform 81,000 derelict Irish properties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Greatest impact in counties with highest dereliction: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Mayo (14.0%)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Donegal (11.6%)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Galway (8.8%)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9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LiDAR assessment could play a vital role in addressing Ireland's housing crisis </a:t>
            </a:r>
          </a:p>
        </p:txBody>
      </p:sp>
    </p:spTree>
    <p:extLst>
      <p:ext uri="{BB962C8B-B14F-4D97-AF65-F5344CB8AC3E}">
        <p14:creationId xmlns:p14="http://schemas.microsoft.com/office/powerpoint/2010/main" val="4235727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E9F5D7F-1BBC-4096-ADA7-AA9C9E4D2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D370DD-716B-4528-B475-331F84CEA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9514" y="758953"/>
            <a:ext cx="7052486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615F9F-C694-1351-276C-E8B83EAE6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1642" y="1123837"/>
            <a:ext cx="6451110" cy="1255469"/>
          </a:xfrm>
        </p:spPr>
        <p:txBody>
          <a:bodyPr>
            <a:normAutofit/>
          </a:bodyPr>
          <a:lstStyle/>
          <a:p>
            <a:r>
              <a:rPr lang="en-IE" dirty="0"/>
              <a:t>Thank You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9D076F-656A-4CD9-83AD-AF8F4B28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912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pic>
        <p:nvPicPr>
          <p:cNvPr id="7" name="Graphic 6" descr="Help">
            <a:extLst>
              <a:ext uri="{FF2B5EF4-FFF2-40B4-BE49-F238E27FC236}">
                <a16:creationId xmlns:a16="http://schemas.microsoft.com/office/drawing/2014/main" id="{1F191768-C410-D686-AB68-293F744888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0771" y="1535135"/>
            <a:ext cx="3778286" cy="377828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23807-73ED-CEBF-FB06-D79288C86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1644" y="2510395"/>
            <a:ext cx="6451109" cy="3274586"/>
          </a:xfrm>
        </p:spPr>
        <p:txBody>
          <a:bodyPr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Questions?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Project website: </a:t>
            </a:r>
            <a:r>
              <a:rPr lang="en-US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https://showcase.itcarlow.ie/it.html</a:t>
            </a:r>
            <a:endParaRPr lang="en-US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FF"/>
                </a:solidFill>
              </a:rPr>
              <a:t>Demo video: </a:t>
            </a:r>
            <a:r>
              <a:rPr lang="en-US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https://youtu.be/PZ28iOW5xcA</a:t>
            </a:r>
            <a:endParaRPr lang="en-US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r>
              <a:rPr lang="en-US" i="1" dirty="0">
                <a:solidFill>
                  <a:srgbClr val="FFFFFF"/>
                </a:solidFill>
              </a:rPr>
              <a:t>Dylan O'Donnell | South East Technological University</a:t>
            </a:r>
            <a:endParaRPr lang="en-US" dirty="0">
              <a:solidFill>
                <a:srgbClr val="FFFFFF"/>
              </a:solidFill>
            </a:endParaRPr>
          </a:p>
          <a:p>
            <a:endParaRPr lang="en-I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000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DCCCDCCF-DDE7-4FF9-BA8E-DFD3AC93A6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Houses with different colored roofs">
            <a:extLst>
              <a:ext uri="{FF2B5EF4-FFF2-40B4-BE49-F238E27FC236}">
                <a16:creationId xmlns:a16="http://schemas.microsoft.com/office/drawing/2014/main" id="{0D28C1A5-E95D-F584-C2A3-1E7AAC70059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1" b="22925"/>
          <a:stretch/>
        </p:blipFill>
        <p:spPr>
          <a:xfrm>
            <a:off x="20" y="1"/>
            <a:ext cx="12188932" cy="685800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C2352FE0-ACFA-479E-A574-CED1C035D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021C2D-1815-7C22-F065-39C5D75BB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The Problem: </a:t>
            </a:r>
            <a:br>
              <a:rPr lang="en-US" dirty="0"/>
            </a:br>
            <a:r>
              <a:rPr lang="en-US" b="1" dirty="0"/>
              <a:t>Ireland's Housing Crisis</a:t>
            </a:r>
            <a:endParaRPr lang="en-IE" b="1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01F5979-1992-492E-ABBD-62EBC1016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97130" y="754144"/>
            <a:ext cx="7865196" cy="5335760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1BD97C5-5EDB-49DF-DD49-CA6823244E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69268" y="864108"/>
            <a:ext cx="7315200" cy="512064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</a:rPr>
              <a:t>81,000 vacant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</a:rPr>
              <a:t>and derelict properties across Ireland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</a:rPr>
              <a:t>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</a:rPr>
              <a:t>Traditional assessment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</a:rPr>
              <a:t>methods are barriers to redevelopment: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strike="noStrike" cap="none" normalizeH="0" baseline="0" dirty="0">
                <a:ln>
                  <a:noFill/>
                </a:ln>
                <a:effectLst/>
              </a:rPr>
              <a:t>€5,700-€11,000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</a:rPr>
              <a:t>per property cost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</a:rPr>
              <a:t>4-6 hours of on-site time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effectLst/>
              </a:rPr>
              <a:t>High costs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effectLst/>
              </a:rPr>
              <a:t>prevent local authorities, community housing organizations, and individual owners from pursuing renovation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77CB93F-A0E2-4BBE-B2FC-E93932C7E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25135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7FD14-68A8-3F96-5B5B-9234D7DBD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>
                <a:latin typeface="Abadi" panose="020B0604020104020204" pitchFamily="34" charset="0"/>
              </a:rPr>
              <a:t>The proposed Solution </a:t>
            </a:r>
            <a:endParaRPr lang="en-IE" dirty="0">
              <a:latin typeface="Abadi" panose="020B0604020104020204" pitchFamily="34" charset="0"/>
            </a:endParaRPr>
          </a:p>
        </p:txBody>
      </p:sp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19BE5483-4A4E-C9C7-64D8-4EE33FD1D3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0283638"/>
              </p:ext>
            </p:extLst>
          </p:nvPr>
        </p:nvGraphicFramePr>
        <p:xfrm>
          <a:off x="3759896" y="885459"/>
          <a:ext cx="7728267" cy="5087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6202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DB23C2B-2054-4D8B-9E98-9190F8E05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65C2FCD-09A4-4B4B-AA73-F330DFE91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582" y="752748"/>
            <a:ext cx="1001483" cy="4744251"/>
          </a:xfrm>
          <a:custGeom>
            <a:avLst/>
            <a:gdLst>
              <a:gd name="connsiteX0" fmla="*/ 0 w 1001483"/>
              <a:gd name="connsiteY0" fmla="*/ 0 h 4744251"/>
              <a:gd name="connsiteX1" fmla="*/ 1001483 w 1001483"/>
              <a:gd name="connsiteY1" fmla="*/ 0 h 4744251"/>
              <a:gd name="connsiteX2" fmla="*/ 0 w 1001483"/>
              <a:gd name="connsiteY2" fmla="*/ 4744251 h 474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1483" h="4744251">
                <a:moveTo>
                  <a:pt x="0" y="0"/>
                </a:moveTo>
                <a:lnTo>
                  <a:pt x="1001483" y="0"/>
                </a:lnTo>
                <a:lnTo>
                  <a:pt x="0" y="474425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F8E14-F213-A7B9-E722-03F8E20E8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5107" y="740716"/>
            <a:ext cx="6461231" cy="38649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E" b="1" dirty="0"/>
              <a:t>Hardware &amp; Software</a:t>
            </a:r>
            <a:endParaRPr lang="en-IE" dirty="0"/>
          </a:p>
          <a:p>
            <a:pPr>
              <a:buFont typeface="Arial" panose="020B0604020202020204" pitchFamily="34" charset="0"/>
              <a:buChar char="•"/>
            </a:pPr>
            <a:r>
              <a:rPr lang="en-IE" dirty="0"/>
              <a:t>iPhone 16 Pro with built-in LiDAR sensor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E" dirty="0" err="1"/>
              <a:t>Polycam</a:t>
            </a:r>
            <a:r>
              <a:rPr lang="en-IE" dirty="0"/>
              <a:t> and </a:t>
            </a:r>
            <a:r>
              <a:rPr lang="en-IE" dirty="0" err="1"/>
              <a:t>Scaniverse</a:t>
            </a:r>
            <a:r>
              <a:rPr lang="en-IE" dirty="0"/>
              <a:t> scanning apps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E" dirty="0"/>
              <a:t>Sketchfab for model hosting and sharing</a:t>
            </a:r>
          </a:p>
          <a:p>
            <a:endParaRPr lang="en-IE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797B5BC-9873-45F9-97D6-298FB5AF0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7094" y="761999"/>
            <a:ext cx="4208489" cy="5334001"/>
          </a:xfrm>
          <a:custGeom>
            <a:avLst/>
            <a:gdLst>
              <a:gd name="connsiteX0" fmla="*/ 1015642 w 4208489"/>
              <a:gd name="connsiteY0" fmla="*/ 0 h 5334001"/>
              <a:gd name="connsiteX1" fmla="*/ 4208489 w 4208489"/>
              <a:gd name="connsiteY1" fmla="*/ 0 h 5334001"/>
              <a:gd name="connsiteX2" fmla="*/ 4208489 w 4208489"/>
              <a:gd name="connsiteY2" fmla="*/ 5334001 h 5334001"/>
              <a:gd name="connsiteX3" fmla="*/ 0 w 4208489"/>
              <a:gd name="connsiteY3" fmla="*/ 5334001 h 5334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8489" h="5334001">
                <a:moveTo>
                  <a:pt x="1015642" y="0"/>
                </a:moveTo>
                <a:lnTo>
                  <a:pt x="4208489" y="0"/>
                </a:lnTo>
                <a:lnTo>
                  <a:pt x="4208489" y="5334001"/>
                </a:lnTo>
                <a:lnTo>
                  <a:pt x="0" y="533400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4D0ABF-76FF-D9FF-4296-75AF9B821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2805" y="1865740"/>
            <a:ext cx="2947482" cy="3126520"/>
          </a:xfrm>
        </p:spPr>
        <p:txBody>
          <a:bodyPr>
            <a:normAutofit/>
          </a:bodyPr>
          <a:lstStyle/>
          <a:p>
            <a:r>
              <a:rPr lang="en-IE" sz="3300"/>
              <a:t>Technical Implementation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8A7087B-CD66-C53E-C08B-4BFA3E7CD354}"/>
              </a:ext>
            </a:extLst>
          </p:cNvPr>
          <p:cNvSpPr txBox="1">
            <a:spLocks/>
          </p:cNvSpPr>
          <p:nvPr/>
        </p:nvSpPr>
        <p:spPr>
          <a:xfrm>
            <a:off x="1264150" y="2888601"/>
            <a:ext cx="6461231" cy="3864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b="1" dirty="0"/>
              <a:t>Scanning Process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Room-by-room approach with 25% overlap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Detail capture for complex features and damage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Validation against professional measuring tools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41552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AAD8036-96D8-496C-8006-37ACA5AD8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4A4CBA9-3463-4C65-BF46-6B6C50E7F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42856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76BB1F-CA0E-7AB1-5686-160432FE7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5775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IE" sz="3300" b="1" dirty="0"/>
              <a:t>Demonstration Results</a:t>
            </a:r>
            <a:br>
              <a:rPr lang="en-IE" sz="3300" b="1" dirty="0"/>
            </a:br>
            <a:r>
              <a:rPr lang="en-IE" sz="3300" b="1" dirty="0"/>
              <a:t>Accuracy &amp; Performance</a:t>
            </a:r>
            <a:br>
              <a:rPr lang="en-IE" sz="3300" dirty="0"/>
            </a:br>
            <a:endParaRPr lang="en-IE" sz="33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DCEED6C-D39C-40AA-B89E-52C3FA5A7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graphicFrame>
        <p:nvGraphicFramePr>
          <p:cNvPr id="20" name="Rectangle 2">
            <a:extLst>
              <a:ext uri="{FF2B5EF4-FFF2-40B4-BE49-F238E27FC236}">
                <a16:creationId xmlns:a16="http://schemas.microsoft.com/office/drawing/2014/main" id="{BDA5D22B-6E8C-E0A3-AB7C-BF0C0AC430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1647726"/>
              </p:ext>
            </p:extLst>
          </p:nvPr>
        </p:nvGraphicFramePr>
        <p:xfrm>
          <a:off x="866647" y="933854"/>
          <a:ext cx="7293610" cy="504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17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ABBB681-F4D2-40F2-ACC3-DE0B4B488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388ED0-1FEF-4E11-B488-BD661D1AC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5847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69AAAC2-4DCD-0E36-195E-4B0E478498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50280" y="771434"/>
            <a:ext cx="6942607" cy="531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35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203ABB4-7E2A-4248-9FE7-4A419AFF2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26970D-C1E5-4FB1-84E8-86CB9CED1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67639"/>
            <a:ext cx="11707367" cy="18521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F987BD-E62A-518A-28AA-2E7CA961E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590661"/>
            <a:ext cx="10210862" cy="1065690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fontAlgn="base">
              <a:spcAft>
                <a:spcPct val="0"/>
              </a:spcAft>
              <a:buClrTx/>
              <a:buSzTx/>
              <a:tabLst/>
            </a:pPr>
            <a:r>
              <a:rPr kumimoji="0" lang="en-US" altLang="en-US" sz="1900" b="1" i="0" u="none" strike="noStrike" cap="none" spc="-100" normalizeH="0" dirty="0">
                <a:ln>
                  <a:noFill/>
                </a:ln>
                <a:effectLst/>
              </a:rPr>
              <a:t>Cost-Benefit Analysis</a:t>
            </a:r>
          </a:p>
          <a:p>
            <a:pPr marL="0" marR="0" lvl="0" indent="0" fontAlgn="base">
              <a:spcAft>
                <a:spcPct val="0"/>
              </a:spcAft>
              <a:buClrTx/>
              <a:buSzTx/>
              <a:tabLst/>
            </a:pPr>
            <a:r>
              <a:rPr kumimoji="0" lang="en-US" altLang="en-US" sz="1900" b="1" i="0" u="none" strike="noStrike" cap="none" spc="-100" normalizeH="0" dirty="0">
                <a:ln>
                  <a:noFill/>
                </a:ln>
                <a:effectLst/>
              </a:rPr>
              <a:t>Traditional vs. LiDAR Assessment</a:t>
            </a:r>
            <a:endParaRPr kumimoji="0" lang="en-US" altLang="en-US" sz="1900" b="0" i="0" u="none" strike="noStrike" cap="none" spc="-100" normalizeH="0" dirty="0">
              <a:ln>
                <a:noFill/>
              </a:ln>
              <a:effectLst/>
            </a:endParaRPr>
          </a:p>
          <a:p>
            <a:pPr marL="0" marR="0" lvl="0" indent="0" fontAlgn="base">
              <a:spcAft>
                <a:spcPct val="0"/>
              </a:spcAft>
              <a:buClrTx/>
              <a:buSzTx/>
              <a:tabLst/>
            </a:pPr>
            <a:r>
              <a:rPr kumimoji="0" lang="en-US" altLang="en-US" sz="1900" b="1" i="0" u="none" strike="noStrike" cap="none" spc="-100" normalizeH="0" dirty="0">
                <a:ln>
                  <a:noFill/>
                </a:ln>
                <a:effectLst/>
              </a:rPr>
              <a:t>78-87% cost reduction</a:t>
            </a:r>
            <a:endParaRPr kumimoji="0" lang="en-US" altLang="en-US" sz="1900" b="0" i="0" u="none" strike="noStrike" cap="none" spc="-100" normalizeH="0" dirty="0">
              <a:ln>
                <a:noFill/>
              </a:ln>
              <a:effectLst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5885C4B-263B-7571-9264-299E38C212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4240029"/>
              </p:ext>
            </p:extLst>
          </p:nvPr>
        </p:nvGraphicFramePr>
        <p:xfrm>
          <a:off x="1069847" y="787054"/>
          <a:ext cx="10637520" cy="2951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59380">
                  <a:extLst>
                    <a:ext uri="{9D8B030D-6E8A-4147-A177-3AD203B41FA5}">
                      <a16:colId xmlns:a16="http://schemas.microsoft.com/office/drawing/2014/main" val="3576365880"/>
                    </a:ext>
                  </a:extLst>
                </a:gridCol>
                <a:gridCol w="2659380">
                  <a:extLst>
                    <a:ext uri="{9D8B030D-6E8A-4147-A177-3AD203B41FA5}">
                      <a16:colId xmlns:a16="http://schemas.microsoft.com/office/drawing/2014/main" val="2581829511"/>
                    </a:ext>
                  </a:extLst>
                </a:gridCol>
                <a:gridCol w="2659380">
                  <a:extLst>
                    <a:ext uri="{9D8B030D-6E8A-4147-A177-3AD203B41FA5}">
                      <a16:colId xmlns:a16="http://schemas.microsoft.com/office/drawing/2014/main" val="1923523661"/>
                    </a:ext>
                  </a:extLst>
                </a:gridCol>
                <a:gridCol w="2659380">
                  <a:extLst>
                    <a:ext uri="{9D8B030D-6E8A-4147-A177-3AD203B41FA5}">
                      <a16:colId xmlns:a16="http://schemas.microsoft.com/office/drawing/2014/main" val="1445135333"/>
                    </a:ext>
                  </a:extLst>
                </a:gridCol>
              </a:tblGrid>
              <a:tr h="983971">
                <a:tc>
                  <a:txBody>
                    <a:bodyPr/>
                    <a:lstStyle/>
                    <a:p>
                      <a:r>
                        <a:rPr lang="en-IE" sz="2600"/>
                        <a:t>Assessment Method</a:t>
                      </a:r>
                    </a:p>
                  </a:txBody>
                  <a:tcPr marL="132969" marR="132969" marT="66484" marB="66484" anchor="ctr"/>
                </a:tc>
                <a:tc>
                  <a:txBody>
                    <a:bodyPr/>
                    <a:lstStyle/>
                    <a:p>
                      <a:r>
                        <a:rPr lang="en-IE" sz="2600"/>
                        <a:t>Cost per Property</a:t>
                      </a:r>
                    </a:p>
                  </a:txBody>
                  <a:tcPr marL="132969" marR="132969" marT="66484" marB="66484" anchor="ctr"/>
                </a:tc>
                <a:tc>
                  <a:txBody>
                    <a:bodyPr/>
                    <a:lstStyle/>
                    <a:p>
                      <a:r>
                        <a:rPr lang="en-IE" sz="2600"/>
                        <a:t>Time On-Site</a:t>
                      </a:r>
                    </a:p>
                  </a:txBody>
                  <a:tcPr marL="132969" marR="132969" marT="66484" marB="66484" anchor="ctr"/>
                </a:tc>
                <a:tc>
                  <a:txBody>
                    <a:bodyPr/>
                    <a:lstStyle/>
                    <a:p>
                      <a:r>
                        <a:rPr lang="en-IE" sz="2600"/>
                        <a:t>Scale Cost (100 properties)</a:t>
                      </a:r>
                    </a:p>
                  </a:txBody>
                  <a:tcPr marL="132969" marR="132969" marT="66484" marB="66484" anchor="ctr"/>
                </a:tc>
                <a:extLst>
                  <a:ext uri="{0D108BD9-81ED-4DB2-BD59-A6C34878D82A}">
                    <a16:rowId xmlns:a16="http://schemas.microsoft.com/office/drawing/2014/main" val="4040452298"/>
                  </a:ext>
                </a:extLst>
              </a:tr>
              <a:tr h="983971">
                <a:tc>
                  <a:txBody>
                    <a:bodyPr/>
                    <a:lstStyle/>
                    <a:p>
                      <a:r>
                        <a:rPr lang="en-IE" sz="2600"/>
                        <a:t>Traditional</a:t>
                      </a:r>
                    </a:p>
                  </a:txBody>
                  <a:tcPr marL="132969" marR="132969" marT="66484" marB="66484" anchor="ctr"/>
                </a:tc>
                <a:tc>
                  <a:txBody>
                    <a:bodyPr/>
                    <a:lstStyle/>
                    <a:p>
                      <a:r>
                        <a:rPr lang="en-IE" sz="2600"/>
                        <a:t>€5,700-€11,000</a:t>
                      </a:r>
                    </a:p>
                  </a:txBody>
                  <a:tcPr marL="132969" marR="132969" marT="66484" marB="66484" anchor="ctr"/>
                </a:tc>
                <a:tc>
                  <a:txBody>
                    <a:bodyPr/>
                    <a:lstStyle/>
                    <a:p>
                      <a:r>
                        <a:rPr lang="en-IE" sz="2600"/>
                        <a:t>4-6 hours</a:t>
                      </a:r>
                    </a:p>
                  </a:txBody>
                  <a:tcPr marL="132969" marR="132969" marT="66484" marB="66484" anchor="ctr"/>
                </a:tc>
                <a:tc>
                  <a:txBody>
                    <a:bodyPr/>
                    <a:lstStyle/>
                    <a:p>
                      <a:r>
                        <a:rPr lang="en-IE" sz="2600"/>
                        <a:t>€570,000-€1,100,000</a:t>
                      </a:r>
                    </a:p>
                  </a:txBody>
                  <a:tcPr marL="132969" marR="132969" marT="66484" marB="66484" anchor="ctr"/>
                </a:tc>
                <a:extLst>
                  <a:ext uri="{0D108BD9-81ED-4DB2-BD59-A6C34878D82A}">
                    <a16:rowId xmlns:a16="http://schemas.microsoft.com/office/drawing/2014/main" val="2778438891"/>
                  </a:ext>
                </a:extLst>
              </a:tr>
              <a:tr h="983971">
                <a:tc>
                  <a:txBody>
                    <a:bodyPr/>
                    <a:lstStyle/>
                    <a:p>
                      <a:r>
                        <a:rPr lang="en-IE" sz="2600"/>
                        <a:t>LiDAR-based</a:t>
                      </a:r>
                    </a:p>
                  </a:txBody>
                  <a:tcPr marL="132969" marR="132969" marT="66484" marB="66484" anchor="ctr"/>
                </a:tc>
                <a:tc>
                  <a:txBody>
                    <a:bodyPr/>
                    <a:lstStyle/>
                    <a:p>
                      <a:r>
                        <a:rPr lang="en-IE" sz="2600"/>
                        <a:t>€700-€1,450</a:t>
                      </a:r>
                    </a:p>
                  </a:txBody>
                  <a:tcPr marL="132969" marR="132969" marT="66484" marB="66484" anchor="ctr"/>
                </a:tc>
                <a:tc>
                  <a:txBody>
                    <a:bodyPr/>
                    <a:lstStyle/>
                    <a:p>
                      <a:r>
                        <a:rPr lang="en-IE" sz="2600"/>
                        <a:t>~1 hour</a:t>
                      </a:r>
                    </a:p>
                  </a:txBody>
                  <a:tcPr marL="132969" marR="132969" marT="66484" marB="66484" anchor="ctr"/>
                </a:tc>
                <a:tc>
                  <a:txBody>
                    <a:bodyPr/>
                    <a:lstStyle/>
                    <a:p>
                      <a:r>
                        <a:rPr lang="en-IE" sz="2600"/>
                        <a:t>€70,000-€145,000</a:t>
                      </a:r>
                    </a:p>
                  </a:txBody>
                  <a:tcPr marL="132969" marR="132969" marT="66484" marB="66484" anchor="ctr"/>
                </a:tc>
                <a:extLst>
                  <a:ext uri="{0D108BD9-81ED-4DB2-BD59-A6C34878D82A}">
                    <a16:rowId xmlns:a16="http://schemas.microsoft.com/office/drawing/2014/main" val="2692926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953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AAD8036-96D8-496C-8006-37ACA5AD8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4A4CBA9-3463-4C65-BF46-6B6C50E7F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42856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84EE55-5E65-78D8-8967-FC0AC8E1B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5775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IE" sz="3300"/>
              <a:t>Business Implementation Models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DCEED6C-D39C-40AA-B89E-52C3FA5A7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BA17232-C613-A7CB-4A81-00287EE4DD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717826"/>
              </p:ext>
            </p:extLst>
          </p:nvPr>
        </p:nvGraphicFramePr>
        <p:xfrm>
          <a:off x="866647" y="933854"/>
          <a:ext cx="7293610" cy="504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0777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EC7CC-0D56-50CC-322E-5AD5A4FC3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Ethical Considerations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7A962E99-1D99-F320-B70E-E53B4ED2F6C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869268" y="864108"/>
          <a:ext cx="7315200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6104341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A1800FE-0524-46F4-87C0-08F4DDFB6AEB}">
  <we:reference id="3e0fcce7-415c-4081-926c-b4e449c650e4" version="1.1.0.2" store="EXCatalog" storeType="EXCatalog"/>
  <we:alternateReferences>
    <we:reference id="WA200004709" version="1.1.0.2" store="en-IE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6283214E9BE44C91F937894DD612A6" ma:contentTypeVersion="16" ma:contentTypeDescription="Create a new document." ma:contentTypeScope="" ma:versionID="a9b2a0a14fb5be86ad42abf7dc1aecff">
  <xsd:schema xmlns:xsd="http://www.w3.org/2001/XMLSchema" xmlns:xs="http://www.w3.org/2001/XMLSchema" xmlns:p="http://schemas.microsoft.com/office/2006/metadata/properties" xmlns:ns3="d771323b-a791-478d-9b6d-73d514b85121" xmlns:ns4="26d13681-40f3-45ef-a4bd-75e70b9e3c47" targetNamespace="http://schemas.microsoft.com/office/2006/metadata/properties" ma:root="true" ma:fieldsID="b1567553c5a64937c2591725721f8aca" ns3:_="" ns4:_="">
    <xsd:import namespace="d771323b-a791-478d-9b6d-73d514b85121"/>
    <xsd:import namespace="26d13681-40f3-45ef-a4bd-75e70b9e3c4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ystemTags" minOccurs="0"/>
                <xsd:element ref="ns3:MediaServiceSearchProperties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1323b-a791-478d-9b6d-73d514b851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d13681-40f3-45ef-a4bd-75e70b9e3c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771323b-a791-478d-9b6d-73d514b85121" xsi:nil="true"/>
  </documentManagement>
</p:properties>
</file>

<file path=customXml/itemProps1.xml><?xml version="1.0" encoding="utf-8"?>
<ds:datastoreItem xmlns:ds="http://schemas.openxmlformats.org/officeDocument/2006/customXml" ds:itemID="{41E7983B-5270-4921-869B-7F41C1A77D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71323b-a791-478d-9b6d-73d514b85121"/>
    <ds:schemaRef ds:uri="26d13681-40f3-45ef-a4bd-75e70b9e3c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9EA4DFC-5066-49D9-95CA-B7A129DE98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323BD7-17FB-49FB-9293-73880BF39669}">
  <ds:schemaRefs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  <ds:schemaRef ds:uri="26d13681-40f3-45ef-a4bd-75e70b9e3c47"/>
    <ds:schemaRef ds:uri="http://schemas.microsoft.com/office/infopath/2007/PartnerControls"/>
    <ds:schemaRef ds:uri="http://schemas.openxmlformats.org/package/2006/metadata/core-properties"/>
    <ds:schemaRef ds:uri="d771323b-a791-478d-9b6d-73d514b85121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16</TotalTime>
  <Words>511</Words>
  <Application>Microsoft Office PowerPoint</Application>
  <PresentationFormat>Widescreen</PresentationFormat>
  <Paragraphs>113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Abadi</vt:lpstr>
      <vt:lpstr>Arial</vt:lpstr>
      <vt:lpstr>Corbel</vt:lpstr>
      <vt:lpstr>Wingdings 2</vt:lpstr>
      <vt:lpstr>Frame</vt:lpstr>
      <vt:lpstr>Property Assessment of Derelict Buildings in Ireland Using LiDAR and Photogrammetry  Dylan O'Donnell | South East Technological University April 2025 </vt:lpstr>
      <vt:lpstr>The Problem:  Ireland's Housing Crisis</vt:lpstr>
      <vt:lpstr>The proposed Solution </vt:lpstr>
      <vt:lpstr>Technical Implementation</vt:lpstr>
      <vt:lpstr>Demonstration Results Accuracy &amp; Performance </vt:lpstr>
      <vt:lpstr>PowerPoint Presentation</vt:lpstr>
      <vt:lpstr>Cost-Benefit Analysis Traditional vs. LiDAR Assessment 78-87% cost reduction</vt:lpstr>
      <vt:lpstr>Business Implementation Models</vt:lpstr>
      <vt:lpstr>Ethical Considerations</vt:lpstr>
      <vt:lpstr>Technical Evaluation Results</vt:lpstr>
      <vt:lpstr>Key Findings &amp; Recommendations</vt:lpstr>
      <vt:lpstr>Conclusion: The Opportunity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(Student  C00272192) Dylan O Donnell</dc:creator>
  <cp:lastModifiedBy>(Student  C00272192) Dylan O Donnell</cp:lastModifiedBy>
  <cp:revision>1</cp:revision>
  <dcterms:created xsi:type="dcterms:W3CDTF">2025-04-03T17:51:29Z</dcterms:created>
  <dcterms:modified xsi:type="dcterms:W3CDTF">2025-04-03T18:08:01Z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0x010100306283214E9BE44C91F937894DD612A6</vt:lpwstr>
  </property>
</Properties>
</file>